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57" r:id="rId5"/>
    <p:sldId id="261" r:id="rId6"/>
    <p:sldId id="258" r:id="rId7"/>
    <p:sldId id="262" r:id="rId8"/>
    <p:sldId id="260" r:id="rId9"/>
    <p:sldId id="263" r:id="rId10"/>
    <p:sldId id="264" r:id="rId11"/>
    <p:sldId id="265" r:id="rId12"/>
    <p:sldId id="266" r:id="rId13"/>
    <p:sldId id="267" r:id="rId14"/>
    <p:sldId id="269" r:id="rId15"/>
    <p:sldId id="268" r:id="rId16"/>
    <p:sldId id="270" r:id="rId17"/>
    <p:sldId id="271" r:id="rId18"/>
    <p:sldId id="259" r:id="rId19"/>
    <p:sldId id="274" r:id="rId20"/>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305"/>
    <a:srgbClr val="333333"/>
    <a:srgbClr val="FE9B0B"/>
    <a:srgbClr val="FA697C"/>
    <a:srgbClr val="E6E6E6"/>
    <a:srgbClr val="7A2E7E"/>
    <a:srgbClr val="16A98D"/>
    <a:srgbClr val="1AB093"/>
    <a:srgbClr val="782C7C"/>
    <a:srgbClr val="FFA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19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44726"/>
            <a:ext cx="11658600" cy="4775200"/>
          </a:xfrm>
        </p:spPr>
        <p:txBody>
          <a:bodyPr anchor="b"/>
          <a:lstStyle>
            <a:lvl1pPr algn="ctr">
              <a:defRPr sz="9000"/>
            </a:lvl1pPr>
          </a:lstStyle>
          <a:p>
            <a:r>
              <a:rPr lang="tr-TR"/>
              <a:t>Asıl başlık stilini düzenlemek için tıklayın</a:t>
            </a:r>
            <a:endParaRPr lang="en-US" dirty="0"/>
          </a:p>
        </p:txBody>
      </p:sp>
      <p:sp>
        <p:nvSpPr>
          <p:cNvPr id="3" name="Subtitle 2"/>
          <p:cNvSpPr>
            <a:spLocks noGrp="1"/>
          </p:cNvSpPr>
          <p:nvPr>
            <p:ph type="subTitle" idx="1"/>
          </p:nvPr>
        </p:nvSpPr>
        <p:spPr>
          <a:xfrm>
            <a:off x="1714500" y="7204076"/>
            <a:ext cx="10287000" cy="331152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2FCB361-7E17-4F84-BACA-D21D3D4C5DF8}" type="datetimeFigureOut">
              <a:rPr lang="tr-TR" smtClean="0"/>
              <a:t>16.12.2024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308557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FCB361-7E17-4F84-BACA-D21D3D4C5DF8}" type="datetimeFigureOut">
              <a:rPr lang="tr-TR" smtClean="0"/>
              <a:t>16.12.2024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10073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730250"/>
            <a:ext cx="2957513" cy="11623676"/>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42976" y="730250"/>
            <a:ext cx="8701088" cy="1162367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FCB361-7E17-4F84-BACA-D21D3D4C5DF8}" type="datetimeFigureOut">
              <a:rPr lang="tr-TR" smtClean="0"/>
              <a:t>16.12.2024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120812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FCB361-7E17-4F84-BACA-D21D3D4C5DF8}" type="datetimeFigureOut">
              <a:rPr lang="tr-TR" smtClean="0"/>
              <a:t>16.12.2024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352460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935832" y="3419479"/>
            <a:ext cx="11830050" cy="5705474"/>
          </a:xfrm>
        </p:spPr>
        <p:txBody>
          <a:bodyPr anchor="b"/>
          <a:lstStyle>
            <a:lvl1pPr>
              <a:defRPr sz="9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35832" y="9178929"/>
            <a:ext cx="11830050" cy="3000374"/>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2FCB361-7E17-4F84-BACA-D21D3D4C5DF8}" type="datetimeFigureOut">
              <a:rPr lang="tr-TR" smtClean="0"/>
              <a:t>16.12.2024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224070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42975" y="3651250"/>
            <a:ext cx="5829300" cy="87026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943725" y="3651250"/>
            <a:ext cx="5829300" cy="87026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2FCB361-7E17-4F84-BACA-D21D3D4C5DF8}" type="datetimeFigureOut">
              <a:rPr lang="tr-TR" smtClean="0"/>
              <a:t>16.12.2024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276963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44762" y="730253"/>
            <a:ext cx="11830050" cy="265112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44763" y="3362326"/>
            <a:ext cx="5802510"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4" name="Content Placeholder 3"/>
          <p:cNvSpPr>
            <a:spLocks noGrp="1"/>
          </p:cNvSpPr>
          <p:nvPr>
            <p:ph sz="half" idx="2"/>
          </p:nvPr>
        </p:nvSpPr>
        <p:spPr>
          <a:xfrm>
            <a:off x="944763" y="5010150"/>
            <a:ext cx="5802510" cy="73691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943726" y="3362326"/>
            <a:ext cx="5831087"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6" name="Content Placeholder 5"/>
          <p:cNvSpPr>
            <a:spLocks noGrp="1"/>
          </p:cNvSpPr>
          <p:nvPr>
            <p:ph sz="quarter" idx="4"/>
          </p:nvPr>
        </p:nvSpPr>
        <p:spPr>
          <a:xfrm>
            <a:off x="6943726" y="5010150"/>
            <a:ext cx="5831087" cy="73691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2FCB361-7E17-4F84-BACA-D21D3D4C5DF8}" type="datetimeFigureOut">
              <a:rPr lang="tr-TR" smtClean="0"/>
              <a:t>16.12.2024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305071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2FCB361-7E17-4F84-BACA-D21D3D4C5DF8}" type="datetimeFigureOut">
              <a:rPr lang="tr-TR" smtClean="0"/>
              <a:t>16.12.2024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75115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CB361-7E17-4F84-BACA-D21D3D4C5DF8}" type="datetimeFigureOut">
              <a:rPr lang="tr-TR" smtClean="0"/>
              <a:t>16.12.2024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78897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44762" y="914400"/>
            <a:ext cx="4423767" cy="3200400"/>
          </a:xfrm>
        </p:spPr>
        <p:txBody>
          <a:bodyPr anchor="b"/>
          <a:lstStyle>
            <a:lvl1pPr>
              <a:defRPr sz="4800"/>
            </a:lvl1pPr>
          </a:lstStyle>
          <a:p>
            <a:r>
              <a:rPr lang="tr-TR"/>
              <a:t>Asıl başlık stilini düzenlemek için tıklayın</a:t>
            </a:r>
            <a:endParaRPr lang="en-US" dirty="0"/>
          </a:p>
        </p:txBody>
      </p:sp>
      <p:sp>
        <p:nvSpPr>
          <p:cNvPr id="3" name="Content Placeholder 2"/>
          <p:cNvSpPr>
            <a:spLocks noGrp="1"/>
          </p:cNvSpPr>
          <p:nvPr>
            <p:ph idx="1"/>
          </p:nvPr>
        </p:nvSpPr>
        <p:spPr>
          <a:xfrm>
            <a:off x="5831087" y="1974853"/>
            <a:ext cx="6943725" cy="974725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44762" y="4114800"/>
            <a:ext cx="4423767"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2FCB361-7E17-4F84-BACA-D21D3D4C5DF8}" type="datetimeFigureOut">
              <a:rPr lang="tr-TR" smtClean="0"/>
              <a:t>16.12.2024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206497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4762" y="914400"/>
            <a:ext cx="4423767" cy="3200400"/>
          </a:xfrm>
        </p:spPr>
        <p:txBody>
          <a:bodyPr anchor="b"/>
          <a:lstStyle>
            <a:lvl1pPr>
              <a:defRPr sz="4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831087" y="1974853"/>
            <a:ext cx="6943725" cy="974725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a:t>Resim eklemek için simgeye tıklayın</a:t>
            </a:r>
            <a:endParaRPr lang="en-US" dirty="0"/>
          </a:p>
        </p:txBody>
      </p:sp>
      <p:sp>
        <p:nvSpPr>
          <p:cNvPr id="4" name="Text Placeholder 3"/>
          <p:cNvSpPr>
            <a:spLocks noGrp="1"/>
          </p:cNvSpPr>
          <p:nvPr>
            <p:ph type="body" sz="half" idx="2"/>
          </p:nvPr>
        </p:nvSpPr>
        <p:spPr>
          <a:xfrm>
            <a:off x="944762" y="4114800"/>
            <a:ext cx="4423767"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2FCB361-7E17-4F84-BACA-D21D3D4C5DF8}" type="datetimeFigureOut">
              <a:rPr lang="tr-TR" smtClean="0"/>
              <a:t>16.12.2024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47309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730253"/>
            <a:ext cx="11830050" cy="265112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42975" y="3651250"/>
            <a:ext cx="11830050" cy="870267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42975" y="12712703"/>
            <a:ext cx="30861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22FCB361-7E17-4F84-BACA-D21D3D4C5DF8}" type="datetimeFigureOut">
              <a:rPr lang="tr-TR" smtClean="0"/>
              <a:t>16.12.2024</a:t>
            </a:fld>
            <a:endParaRPr lang="tr-TR"/>
          </a:p>
        </p:txBody>
      </p:sp>
      <p:sp>
        <p:nvSpPr>
          <p:cNvPr id="5" name="Footer Placeholder 4"/>
          <p:cNvSpPr>
            <a:spLocks noGrp="1"/>
          </p:cNvSpPr>
          <p:nvPr>
            <p:ph type="ftr" sz="quarter" idx="3"/>
          </p:nvPr>
        </p:nvSpPr>
        <p:spPr>
          <a:xfrm>
            <a:off x="4543425" y="12712703"/>
            <a:ext cx="462915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9686925" y="12712703"/>
            <a:ext cx="30861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9C365F98-AC7C-495C-B06F-60D634874FB4}" type="slidenum">
              <a:rPr lang="tr-TR" smtClean="0"/>
              <a:t>‹#›</a:t>
            </a:fld>
            <a:endParaRPr lang="tr-TR"/>
          </a:p>
        </p:txBody>
      </p:sp>
    </p:spTree>
    <p:extLst>
      <p:ext uri="{BB962C8B-B14F-4D97-AF65-F5344CB8AC3E}">
        <p14:creationId xmlns:p14="http://schemas.microsoft.com/office/powerpoint/2010/main" val="624234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5.svg"/><Relationship Id="rId7" Type="http://schemas.openxmlformats.org/officeDocument/2006/relationships/image" Target="../media/image40.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1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1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0.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46909" y="2266385"/>
            <a:ext cx="10945091"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7200" dirty="0" smtClean="0"/>
              <a:t>2025 </a:t>
            </a:r>
          </a:p>
          <a:p>
            <a:pPr algn="ctr"/>
            <a:r>
              <a:rPr lang="tr-TR" sz="7200" dirty="0" smtClean="0"/>
              <a:t>LİSELERE GEÇİŞ SİSTEMİ </a:t>
            </a:r>
          </a:p>
          <a:p>
            <a:pPr algn="ctr"/>
            <a:r>
              <a:rPr lang="tr-TR" sz="7200" dirty="0" smtClean="0"/>
              <a:t>TANITIM SUNUSU</a:t>
            </a:r>
          </a:p>
          <a:p>
            <a:pPr algn="ctr"/>
            <a:endParaRPr lang="tr-TR" sz="7200" dirty="0"/>
          </a:p>
        </p:txBody>
      </p:sp>
      <p:sp>
        <p:nvSpPr>
          <p:cNvPr id="6" name="Bulut 5"/>
          <p:cNvSpPr/>
          <p:nvPr/>
        </p:nvSpPr>
        <p:spPr>
          <a:xfrm>
            <a:off x="3657597" y="7308290"/>
            <a:ext cx="6123709" cy="335280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dirty="0" smtClean="0"/>
              <a:t>LGS</a:t>
            </a:r>
            <a:endParaRPr lang="tr-TR" sz="8800" dirty="0"/>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41449">
            <a:off x="10094127" y="9499034"/>
            <a:ext cx="2549817" cy="25498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28328">
            <a:off x="839748" y="9392222"/>
            <a:ext cx="2629664" cy="2629664"/>
          </a:xfrm>
          <a:prstGeom prst="rect">
            <a:avLst/>
          </a:prstGeom>
        </p:spPr>
      </p:pic>
      <p:sp>
        <p:nvSpPr>
          <p:cNvPr id="11" name="Metin kutusu 10"/>
          <p:cNvSpPr txBox="1"/>
          <p:nvPr/>
        </p:nvSpPr>
        <p:spPr>
          <a:xfrm>
            <a:off x="1801091" y="277091"/>
            <a:ext cx="10390909" cy="707886"/>
          </a:xfrm>
          <a:prstGeom prst="rect">
            <a:avLst/>
          </a:prstGeom>
          <a:noFill/>
        </p:spPr>
        <p:txBody>
          <a:bodyPr wrap="square" rtlCol="0">
            <a:spAutoFit/>
          </a:bodyPr>
          <a:lstStyle/>
          <a:p>
            <a:pPr algn="ctr"/>
            <a:r>
              <a:rPr lang="tr-TR" sz="4000" dirty="0" smtClean="0"/>
              <a:t>ELAZIĞ HAFIZ İMAM HATİP ORTAOKULU</a:t>
            </a:r>
            <a:endParaRPr lang="tr-TR" sz="4000" dirty="0"/>
          </a:p>
        </p:txBody>
      </p:sp>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388660" y="72394"/>
            <a:ext cx="1995055" cy="1995055"/>
          </a:xfrm>
          <a:prstGeom prst="ellipse">
            <a:avLst/>
          </a:prstGeom>
        </p:spPr>
      </p:pic>
      <p:pic>
        <p:nvPicPr>
          <p:cNvPr id="13" name="Resim 12"/>
          <p:cNvPicPr>
            <a:picLocks noChangeAspect="1"/>
          </p:cNvPicPr>
          <p:nvPr/>
        </p:nvPicPr>
        <p:blipFill rotWithShape="1">
          <a:blip r:embed="rId5">
            <a:extLst>
              <a:ext uri="{28A0092B-C50C-407E-A947-70E740481C1C}">
                <a14:useLocalDpi xmlns:a14="http://schemas.microsoft.com/office/drawing/2010/main" val="0"/>
              </a:ext>
            </a:extLst>
          </a:blip>
          <a:srcRect l="10253" r="10253"/>
          <a:stretch/>
        </p:blipFill>
        <p:spPr>
          <a:xfrm>
            <a:off x="287699" y="72394"/>
            <a:ext cx="2067574" cy="2067574"/>
          </a:xfrm>
          <a:prstGeom prst="flowChartConnector">
            <a:avLst/>
          </a:prstGeom>
        </p:spPr>
      </p:pic>
    </p:spTree>
    <p:extLst>
      <p:ext uri="{BB962C8B-B14F-4D97-AF65-F5344CB8AC3E}">
        <p14:creationId xmlns:p14="http://schemas.microsoft.com/office/powerpoint/2010/main" val="25595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BC1EEE23-C96A-F1C0-DFDA-C82135C0C523}"/>
              </a:ext>
            </a:extLst>
          </p:cNvPr>
          <p:cNvGrpSpPr/>
          <p:nvPr/>
        </p:nvGrpSpPr>
        <p:grpSpPr>
          <a:xfrm>
            <a:off x="1984480" y="1617234"/>
            <a:ext cx="9930384" cy="1116835"/>
            <a:chOff x="2039112" y="2057738"/>
            <a:chExt cx="9930384" cy="1116835"/>
          </a:xfrm>
        </p:grpSpPr>
        <p:sp>
          <p:nvSpPr>
            <p:cNvPr id="5" name="Dikdörtgen 4">
              <a:extLst>
                <a:ext uri="{FF2B5EF4-FFF2-40B4-BE49-F238E27FC236}">
                  <a16:creationId xmlns:a16="http://schemas.microsoft.com/office/drawing/2014/main" id="{BDE1FD69-542A-4007-3910-06F74340556D}"/>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B0A0BE89-C5D9-CB55-7305-5DD4B24ECB6F}"/>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15B62C13-65E7-0CD0-42C0-2E95D54080A1}"/>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LGS HAKKINDA</a:t>
              </a:r>
            </a:p>
          </p:txBody>
        </p:sp>
      </p:grpSp>
      <p:pic>
        <p:nvPicPr>
          <p:cNvPr id="9" name="Resim 8">
            <a:extLst>
              <a:ext uri="{FF2B5EF4-FFF2-40B4-BE49-F238E27FC236}">
                <a16:creationId xmlns:a16="http://schemas.microsoft.com/office/drawing/2014/main" id="{D82867B5-72EC-B560-22CB-2C751ECF952F}"/>
              </a:ext>
            </a:extLst>
          </p:cNvPr>
          <p:cNvPicPr>
            <a:picLocks noChangeAspect="1"/>
          </p:cNvPicPr>
          <p:nvPr/>
        </p:nvPicPr>
        <p:blipFill>
          <a:blip r:embed="rId2"/>
          <a:stretch>
            <a:fillRect/>
          </a:stretch>
        </p:blipFill>
        <p:spPr>
          <a:xfrm>
            <a:off x="1107332" y="3926275"/>
            <a:ext cx="5567787" cy="6659511"/>
          </a:xfrm>
          <a:prstGeom prst="rect">
            <a:avLst/>
          </a:prstGeom>
        </p:spPr>
      </p:pic>
      <p:pic>
        <p:nvPicPr>
          <p:cNvPr id="10" name="Resim 9">
            <a:extLst>
              <a:ext uri="{FF2B5EF4-FFF2-40B4-BE49-F238E27FC236}">
                <a16:creationId xmlns:a16="http://schemas.microsoft.com/office/drawing/2014/main" id="{85425C0E-5D75-5C22-3579-7B8027C9A7B8}"/>
              </a:ext>
            </a:extLst>
          </p:cNvPr>
          <p:cNvPicPr>
            <a:picLocks noChangeAspect="1"/>
          </p:cNvPicPr>
          <p:nvPr/>
        </p:nvPicPr>
        <p:blipFill>
          <a:blip r:embed="rId2"/>
          <a:stretch>
            <a:fillRect/>
          </a:stretch>
        </p:blipFill>
        <p:spPr>
          <a:xfrm>
            <a:off x="7040883" y="3926275"/>
            <a:ext cx="5567787" cy="6659511"/>
          </a:xfrm>
          <a:prstGeom prst="rect">
            <a:avLst/>
          </a:prstGeom>
        </p:spPr>
      </p:pic>
      <p:sp>
        <p:nvSpPr>
          <p:cNvPr id="11" name="Akış Çizelgesi: Sonlandırıcı 10">
            <a:extLst>
              <a:ext uri="{FF2B5EF4-FFF2-40B4-BE49-F238E27FC236}">
                <a16:creationId xmlns:a16="http://schemas.microsoft.com/office/drawing/2014/main" id="{39F2A54D-D406-B244-1683-B3DA1A9ED820}"/>
              </a:ext>
            </a:extLst>
          </p:cNvPr>
          <p:cNvSpPr/>
          <p:nvPr/>
        </p:nvSpPr>
        <p:spPr>
          <a:xfrm>
            <a:off x="1984480" y="10764361"/>
            <a:ext cx="3666512" cy="1334405"/>
          </a:xfrm>
          <a:prstGeom prst="flowChartTerminator">
            <a:avLst/>
          </a:prstGeom>
          <a:solidFill>
            <a:srgbClr val="FFAF55"/>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a:solidFill>
                  <a:schemeClr val="tx1"/>
                </a:solidFill>
              </a:rPr>
              <a:t>KONU KAPSAMI</a:t>
            </a:r>
          </a:p>
        </p:txBody>
      </p:sp>
      <p:sp>
        <p:nvSpPr>
          <p:cNvPr id="12" name="Akış Çizelgesi: Sonlandırıcı 11">
            <a:extLst>
              <a:ext uri="{FF2B5EF4-FFF2-40B4-BE49-F238E27FC236}">
                <a16:creationId xmlns:a16="http://schemas.microsoft.com/office/drawing/2014/main" id="{D3225E5E-E941-B9A6-B9BE-0523E4E2ECF3}"/>
              </a:ext>
            </a:extLst>
          </p:cNvPr>
          <p:cNvSpPr/>
          <p:nvPr/>
        </p:nvSpPr>
        <p:spPr>
          <a:xfrm>
            <a:off x="7836640" y="10764361"/>
            <a:ext cx="3666512" cy="1334405"/>
          </a:xfrm>
          <a:prstGeom prst="flowChartTerminator">
            <a:avLst/>
          </a:prstGeom>
          <a:solidFill>
            <a:srgbClr val="FFAF55"/>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a:solidFill>
                  <a:schemeClr val="tx1"/>
                </a:solidFill>
              </a:rPr>
              <a:t>YANLIŞ DOĞRU GÖTÜRÜR MÜ?</a:t>
            </a:r>
          </a:p>
        </p:txBody>
      </p:sp>
      <p:sp>
        <p:nvSpPr>
          <p:cNvPr id="13" name="Metin kutusu 12">
            <a:extLst>
              <a:ext uri="{FF2B5EF4-FFF2-40B4-BE49-F238E27FC236}">
                <a16:creationId xmlns:a16="http://schemas.microsoft.com/office/drawing/2014/main" id="{BA81E40E-972A-78C3-9961-64BBF00110DD}"/>
              </a:ext>
            </a:extLst>
          </p:cNvPr>
          <p:cNvSpPr txBox="1"/>
          <p:nvPr/>
        </p:nvSpPr>
        <p:spPr>
          <a:xfrm>
            <a:off x="1760673" y="5888504"/>
            <a:ext cx="4261104" cy="1938992"/>
          </a:xfrm>
          <a:prstGeom prst="rect">
            <a:avLst/>
          </a:prstGeom>
          <a:noFill/>
        </p:spPr>
        <p:txBody>
          <a:bodyPr wrap="square" rtlCol="0">
            <a:spAutoFit/>
          </a:bodyPr>
          <a:lstStyle/>
          <a:p>
            <a:pPr algn="ctr"/>
            <a:r>
              <a:rPr lang="tr-TR" sz="3000" b="1" dirty="0"/>
              <a:t>SORULAR SADECE </a:t>
            </a:r>
          </a:p>
          <a:p>
            <a:pPr algn="ctr"/>
            <a:r>
              <a:rPr lang="tr-TR" sz="3000" b="1" dirty="0">
                <a:solidFill>
                  <a:schemeClr val="bg1"/>
                </a:solidFill>
              </a:rPr>
              <a:t>8. SINIF </a:t>
            </a:r>
            <a:r>
              <a:rPr lang="tr-TR" sz="3000" b="1" dirty="0"/>
              <a:t>KAZANIMLARINDAN OLUŞMAKTADIR.</a:t>
            </a:r>
          </a:p>
        </p:txBody>
      </p:sp>
      <p:sp>
        <p:nvSpPr>
          <p:cNvPr id="14" name="Metin kutusu 13">
            <a:extLst>
              <a:ext uri="{FF2B5EF4-FFF2-40B4-BE49-F238E27FC236}">
                <a16:creationId xmlns:a16="http://schemas.microsoft.com/office/drawing/2014/main" id="{FB7031E3-DF0F-3142-CE06-941279E792D5}"/>
              </a:ext>
            </a:extLst>
          </p:cNvPr>
          <p:cNvSpPr txBox="1"/>
          <p:nvPr/>
        </p:nvSpPr>
        <p:spPr>
          <a:xfrm>
            <a:off x="7712512" y="5790152"/>
            <a:ext cx="4261104" cy="2862322"/>
          </a:xfrm>
          <a:prstGeom prst="rect">
            <a:avLst/>
          </a:prstGeom>
          <a:noFill/>
        </p:spPr>
        <p:txBody>
          <a:bodyPr wrap="square" rtlCol="0">
            <a:spAutoFit/>
          </a:bodyPr>
          <a:lstStyle/>
          <a:p>
            <a:pPr algn="ctr"/>
            <a:r>
              <a:rPr lang="tr-TR" sz="3000" b="1" dirty="0"/>
              <a:t>3 YANLIŞ </a:t>
            </a:r>
          </a:p>
          <a:p>
            <a:pPr algn="ctr"/>
            <a:r>
              <a:rPr lang="tr-TR" sz="3000" b="1" dirty="0"/>
              <a:t>1 DOĞRUYU GÖTÜRECEKTİR. SORULAR 4 ŞIKLI TEST SORULARINDAN OLUŞACAKTIR.</a:t>
            </a:r>
          </a:p>
        </p:txBody>
      </p:sp>
    </p:spTree>
    <p:extLst>
      <p:ext uri="{BB962C8B-B14F-4D97-AF65-F5344CB8AC3E}">
        <p14:creationId xmlns:p14="http://schemas.microsoft.com/office/powerpoint/2010/main" val="14345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8CAF75EF-CD67-A9A4-B18F-7CB2DE2E6AC6}"/>
              </a:ext>
            </a:extLst>
          </p:cNvPr>
          <p:cNvGrpSpPr/>
          <p:nvPr/>
        </p:nvGrpSpPr>
        <p:grpSpPr>
          <a:xfrm>
            <a:off x="1883897" y="1802944"/>
            <a:ext cx="9930384" cy="1116835"/>
            <a:chOff x="2039112" y="2057738"/>
            <a:chExt cx="9930384" cy="1116835"/>
          </a:xfrm>
        </p:grpSpPr>
        <p:sp>
          <p:nvSpPr>
            <p:cNvPr id="5" name="Dikdörtgen 4">
              <a:extLst>
                <a:ext uri="{FF2B5EF4-FFF2-40B4-BE49-F238E27FC236}">
                  <a16:creationId xmlns:a16="http://schemas.microsoft.com/office/drawing/2014/main" id="{1F8AF683-67A1-917B-907F-85A4C37C9D74}"/>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88EE573F-BD7D-EE87-1743-292286F3A9AA}"/>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0B84996A-E070-6DC8-40C0-B2C82A5FD7EE}"/>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TERCİH HAKKI</a:t>
              </a:r>
            </a:p>
          </p:txBody>
        </p:sp>
      </p:grpSp>
      <p:grpSp>
        <p:nvGrpSpPr>
          <p:cNvPr id="18" name="Grup 17">
            <a:extLst>
              <a:ext uri="{FF2B5EF4-FFF2-40B4-BE49-F238E27FC236}">
                <a16:creationId xmlns:a16="http://schemas.microsoft.com/office/drawing/2014/main" id="{F6517326-323C-4253-6F6B-73065A155374}"/>
              </a:ext>
            </a:extLst>
          </p:cNvPr>
          <p:cNvGrpSpPr/>
          <p:nvPr/>
        </p:nvGrpSpPr>
        <p:grpSpPr>
          <a:xfrm>
            <a:off x="1468500" y="4042572"/>
            <a:ext cx="4353682" cy="6350231"/>
            <a:chOff x="1578228" y="4403118"/>
            <a:chExt cx="2805897" cy="5362674"/>
          </a:xfrm>
        </p:grpSpPr>
        <p:pic>
          <p:nvPicPr>
            <p:cNvPr id="11" name="Resim 10">
              <a:extLst>
                <a:ext uri="{FF2B5EF4-FFF2-40B4-BE49-F238E27FC236}">
                  <a16:creationId xmlns:a16="http://schemas.microsoft.com/office/drawing/2014/main" id="{1A55120B-80DB-E144-4F19-365C0C6BB04F}"/>
                </a:ext>
              </a:extLst>
            </p:cNvPr>
            <p:cNvPicPr>
              <a:picLocks noChangeAspect="1"/>
            </p:cNvPicPr>
            <p:nvPr/>
          </p:nvPicPr>
          <p:blipFill>
            <a:blip r:embed="rId2"/>
            <a:stretch>
              <a:fillRect/>
            </a:stretch>
          </p:blipFill>
          <p:spPr>
            <a:xfrm>
              <a:off x="1578228" y="4403118"/>
              <a:ext cx="2805897" cy="5362674"/>
            </a:xfrm>
            <a:prstGeom prst="rect">
              <a:avLst/>
            </a:prstGeom>
          </p:spPr>
        </p:pic>
        <p:pic>
          <p:nvPicPr>
            <p:cNvPr id="17" name="Resim 16">
              <a:extLst>
                <a:ext uri="{FF2B5EF4-FFF2-40B4-BE49-F238E27FC236}">
                  <a16:creationId xmlns:a16="http://schemas.microsoft.com/office/drawing/2014/main" id="{A5F5559E-0338-E498-5D5F-7F46AD56B696}"/>
                </a:ext>
              </a:extLst>
            </p:cNvPr>
            <p:cNvPicPr>
              <a:picLocks noChangeAspect="1"/>
            </p:cNvPicPr>
            <p:nvPr/>
          </p:nvPicPr>
          <p:blipFill>
            <a:blip r:embed="rId3"/>
            <a:stretch>
              <a:fillRect/>
            </a:stretch>
          </p:blipFill>
          <p:spPr>
            <a:xfrm>
              <a:off x="3095696" y="4497450"/>
              <a:ext cx="495872" cy="495872"/>
            </a:xfrm>
            <a:prstGeom prst="rect">
              <a:avLst/>
            </a:prstGeom>
          </p:spPr>
        </p:pic>
      </p:grpSp>
      <p:pic>
        <p:nvPicPr>
          <p:cNvPr id="13" name="Resim 12">
            <a:extLst>
              <a:ext uri="{FF2B5EF4-FFF2-40B4-BE49-F238E27FC236}">
                <a16:creationId xmlns:a16="http://schemas.microsoft.com/office/drawing/2014/main" id="{E43A8884-806B-7D5E-C886-23D37825BFD0}"/>
              </a:ext>
            </a:extLst>
          </p:cNvPr>
          <p:cNvPicPr>
            <a:picLocks noChangeAspect="1"/>
          </p:cNvPicPr>
          <p:nvPr/>
        </p:nvPicPr>
        <p:blipFill>
          <a:blip r:embed="rId4"/>
          <a:stretch>
            <a:fillRect/>
          </a:stretch>
        </p:blipFill>
        <p:spPr>
          <a:xfrm>
            <a:off x="5212630" y="4042572"/>
            <a:ext cx="4130392" cy="6350227"/>
          </a:xfrm>
          <a:prstGeom prst="rect">
            <a:avLst/>
          </a:prstGeom>
        </p:spPr>
      </p:pic>
      <p:grpSp>
        <p:nvGrpSpPr>
          <p:cNvPr id="21" name="Grup 20">
            <a:extLst>
              <a:ext uri="{FF2B5EF4-FFF2-40B4-BE49-F238E27FC236}">
                <a16:creationId xmlns:a16="http://schemas.microsoft.com/office/drawing/2014/main" id="{370B0491-C387-30AF-3341-40916E2B184B}"/>
              </a:ext>
            </a:extLst>
          </p:cNvPr>
          <p:cNvGrpSpPr/>
          <p:nvPr/>
        </p:nvGrpSpPr>
        <p:grpSpPr>
          <a:xfrm>
            <a:off x="8733472" y="4012070"/>
            <a:ext cx="4353680" cy="6350227"/>
            <a:chOff x="6546201" y="4403117"/>
            <a:chExt cx="2805896" cy="5362671"/>
          </a:xfrm>
        </p:grpSpPr>
        <p:pic>
          <p:nvPicPr>
            <p:cNvPr id="15" name="Resim 14">
              <a:extLst>
                <a:ext uri="{FF2B5EF4-FFF2-40B4-BE49-F238E27FC236}">
                  <a16:creationId xmlns:a16="http://schemas.microsoft.com/office/drawing/2014/main" id="{3B9A9065-122F-2970-7001-26937AFE9BC6}"/>
                </a:ext>
              </a:extLst>
            </p:cNvPr>
            <p:cNvPicPr>
              <a:picLocks noChangeAspect="1"/>
            </p:cNvPicPr>
            <p:nvPr/>
          </p:nvPicPr>
          <p:blipFill>
            <a:blip r:embed="rId5"/>
            <a:stretch>
              <a:fillRect/>
            </a:stretch>
          </p:blipFill>
          <p:spPr>
            <a:xfrm>
              <a:off x="6546201" y="4403117"/>
              <a:ext cx="2805896" cy="5362671"/>
            </a:xfrm>
            <a:prstGeom prst="rect">
              <a:avLst/>
            </a:prstGeom>
          </p:spPr>
        </p:pic>
        <p:pic>
          <p:nvPicPr>
            <p:cNvPr id="20" name="Resim 19">
              <a:extLst>
                <a:ext uri="{FF2B5EF4-FFF2-40B4-BE49-F238E27FC236}">
                  <a16:creationId xmlns:a16="http://schemas.microsoft.com/office/drawing/2014/main" id="{0C86F823-9FB3-3BDA-0712-6B7ACD96A227}"/>
                </a:ext>
              </a:extLst>
            </p:cNvPr>
            <p:cNvPicPr>
              <a:picLocks noChangeAspect="1"/>
            </p:cNvPicPr>
            <p:nvPr/>
          </p:nvPicPr>
          <p:blipFill>
            <a:blip r:embed="rId6"/>
            <a:stretch>
              <a:fillRect/>
            </a:stretch>
          </p:blipFill>
          <p:spPr>
            <a:xfrm>
              <a:off x="7949149" y="4515738"/>
              <a:ext cx="477584" cy="477584"/>
            </a:xfrm>
            <a:prstGeom prst="rect">
              <a:avLst/>
            </a:prstGeom>
          </p:spPr>
        </p:pic>
      </p:grpSp>
      <p:sp>
        <p:nvSpPr>
          <p:cNvPr id="22" name="Metin kutusu 21">
            <a:extLst>
              <a:ext uri="{FF2B5EF4-FFF2-40B4-BE49-F238E27FC236}">
                <a16:creationId xmlns:a16="http://schemas.microsoft.com/office/drawing/2014/main" id="{EBB2351E-8D14-C7E0-4B3F-AE5A291F7FB3}"/>
              </a:ext>
            </a:extLst>
          </p:cNvPr>
          <p:cNvSpPr txBox="1"/>
          <p:nvPr/>
        </p:nvSpPr>
        <p:spPr>
          <a:xfrm>
            <a:off x="1883897" y="4853169"/>
            <a:ext cx="2560320" cy="954107"/>
          </a:xfrm>
          <a:prstGeom prst="rect">
            <a:avLst/>
          </a:prstGeom>
          <a:noFill/>
        </p:spPr>
        <p:txBody>
          <a:bodyPr wrap="square" rtlCol="0">
            <a:spAutoFit/>
          </a:bodyPr>
          <a:lstStyle/>
          <a:p>
            <a:pPr algn="ctr"/>
            <a:r>
              <a:rPr lang="tr-TR" sz="2800" b="1" dirty="0">
                <a:solidFill>
                  <a:srgbClr val="782C7C"/>
                </a:solidFill>
              </a:rPr>
              <a:t>YEREL YERLEŞTİRME</a:t>
            </a:r>
          </a:p>
        </p:txBody>
      </p:sp>
      <p:sp>
        <p:nvSpPr>
          <p:cNvPr id="23" name="Metin kutusu 22">
            <a:extLst>
              <a:ext uri="{FF2B5EF4-FFF2-40B4-BE49-F238E27FC236}">
                <a16:creationId xmlns:a16="http://schemas.microsoft.com/office/drawing/2014/main" id="{FE4D9695-6E5D-0B56-5671-3CCD3B827A4B}"/>
              </a:ext>
            </a:extLst>
          </p:cNvPr>
          <p:cNvSpPr txBox="1"/>
          <p:nvPr/>
        </p:nvSpPr>
        <p:spPr>
          <a:xfrm>
            <a:off x="5461097" y="4853169"/>
            <a:ext cx="2560320" cy="954107"/>
          </a:xfrm>
          <a:prstGeom prst="rect">
            <a:avLst/>
          </a:prstGeom>
          <a:noFill/>
        </p:spPr>
        <p:txBody>
          <a:bodyPr wrap="square" rtlCol="0">
            <a:spAutoFit/>
          </a:bodyPr>
          <a:lstStyle/>
          <a:p>
            <a:pPr algn="ctr"/>
            <a:r>
              <a:rPr lang="tr-TR" sz="2800" b="1" dirty="0">
                <a:solidFill>
                  <a:srgbClr val="FE9B0B"/>
                </a:solidFill>
              </a:rPr>
              <a:t>MERKEZİ YERLEŞTİRME</a:t>
            </a:r>
          </a:p>
        </p:txBody>
      </p:sp>
      <p:sp>
        <p:nvSpPr>
          <p:cNvPr id="24" name="Metin kutusu 23">
            <a:extLst>
              <a:ext uri="{FF2B5EF4-FFF2-40B4-BE49-F238E27FC236}">
                <a16:creationId xmlns:a16="http://schemas.microsoft.com/office/drawing/2014/main" id="{4D6CE39F-E1AA-66DD-D72A-F39C462F3E16}"/>
              </a:ext>
            </a:extLst>
          </p:cNvPr>
          <p:cNvSpPr txBox="1"/>
          <p:nvPr/>
        </p:nvSpPr>
        <p:spPr>
          <a:xfrm>
            <a:off x="9091020" y="4857075"/>
            <a:ext cx="2560320" cy="954107"/>
          </a:xfrm>
          <a:prstGeom prst="rect">
            <a:avLst/>
          </a:prstGeom>
          <a:noFill/>
        </p:spPr>
        <p:txBody>
          <a:bodyPr wrap="square" rtlCol="0">
            <a:spAutoFit/>
          </a:bodyPr>
          <a:lstStyle/>
          <a:p>
            <a:pPr algn="ctr"/>
            <a:r>
              <a:rPr lang="tr-TR" sz="2800" b="1" dirty="0">
                <a:solidFill>
                  <a:srgbClr val="16A98D"/>
                </a:solidFill>
              </a:rPr>
              <a:t>PANSİYONLU OKULLAR</a:t>
            </a:r>
          </a:p>
        </p:txBody>
      </p:sp>
      <p:sp>
        <p:nvSpPr>
          <p:cNvPr id="25" name="Metin kutusu 24">
            <a:extLst>
              <a:ext uri="{FF2B5EF4-FFF2-40B4-BE49-F238E27FC236}">
                <a16:creationId xmlns:a16="http://schemas.microsoft.com/office/drawing/2014/main" id="{36224457-21B2-8F31-2C39-DCC860B8199E}"/>
              </a:ext>
            </a:extLst>
          </p:cNvPr>
          <p:cNvSpPr txBox="1"/>
          <p:nvPr/>
        </p:nvSpPr>
        <p:spPr>
          <a:xfrm>
            <a:off x="1893387" y="7584497"/>
            <a:ext cx="2560320" cy="954107"/>
          </a:xfrm>
          <a:prstGeom prst="rect">
            <a:avLst/>
          </a:prstGeom>
          <a:noFill/>
        </p:spPr>
        <p:txBody>
          <a:bodyPr wrap="square" rtlCol="0">
            <a:spAutoFit/>
          </a:bodyPr>
          <a:lstStyle/>
          <a:p>
            <a:pPr algn="ctr"/>
            <a:r>
              <a:rPr lang="tr-TR" sz="2800" b="1" dirty="0">
                <a:solidFill>
                  <a:srgbClr val="782C7C"/>
                </a:solidFill>
              </a:rPr>
              <a:t>5 Tercih Hakkı Bulunmaktadır.</a:t>
            </a:r>
          </a:p>
        </p:txBody>
      </p:sp>
      <p:sp>
        <p:nvSpPr>
          <p:cNvPr id="26" name="Metin kutusu 25">
            <a:extLst>
              <a:ext uri="{FF2B5EF4-FFF2-40B4-BE49-F238E27FC236}">
                <a16:creationId xmlns:a16="http://schemas.microsoft.com/office/drawing/2014/main" id="{1B4E5211-7BC1-3692-25C1-96FCE04C4220}"/>
              </a:ext>
            </a:extLst>
          </p:cNvPr>
          <p:cNvSpPr txBox="1"/>
          <p:nvPr/>
        </p:nvSpPr>
        <p:spPr>
          <a:xfrm>
            <a:off x="5571244" y="7481240"/>
            <a:ext cx="2560320" cy="954107"/>
          </a:xfrm>
          <a:prstGeom prst="rect">
            <a:avLst/>
          </a:prstGeom>
          <a:noFill/>
        </p:spPr>
        <p:txBody>
          <a:bodyPr wrap="square" rtlCol="0">
            <a:spAutoFit/>
          </a:bodyPr>
          <a:lstStyle/>
          <a:p>
            <a:pPr algn="ctr"/>
            <a:r>
              <a:rPr lang="tr-TR" sz="2800" b="1" dirty="0">
                <a:solidFill>
                  <a:srgbClr val="FE9B0B"/>
                </a:solidFill>
              </a:rPr>
              <a:t>10 Tercih Hakkı Bulunmaktadır.</a:t>
            </a:r>
          </a:p>
        </p:txBody>
      </p:sp>
      <p:sp>
        <p:nvSpPr>
          <p:cNvPr id="27" name="Metin kutusu 26">
            <a:extLst>
              <a:ext uri="{FF2B5EF4-FFF2-40B4-BE49-F238E27FC236}">
                <a16:creationId xmlns:a16="http://schemas.microsoft.com/office/drawing/2014/main" id="{57974925-0085-941A-ECB9-35098C2DF900}"/>
              </a:ext>
            </a:extLst>
          </p:cNvPr>
          <p:cNvSpPr txBox="1"/>
          <p:nvPr/>
        </p:nvSpPr>
        <p:spPr>
          <a:xfrm>
            <a:off x="9217021" y="7481240"/>
            <a:ext cx="2560320" cy="954107"/>
          </a:xfrm>
          <a:prstGeom prst="rect">
            <a:avLst/>
          </a:prstGeom>
          <a:noFill/>
        </p:spPr>
        <p:txBody>
          <a:bodyPr wrap="square" rtlCol="0">
            <a:spAutoFit/>
          </a:bodyPr>
          <a:lstStyle/>
          <a:p>
            <a:pPr algn="ctr"/>
            <a:r>
              <a:rPr lang="tr-TR" sz="2800" b="1" dirty="0">
                <a:solidFill>
                  <a:srgbClr val="16A98D"/>
                </a:solidFill>
              </a:rPr>
              <a:t>5 Tercih Hakkı Bulunmaktadır.</a:t>
            </a:r>
          </a:p>
        </p:txBody>
      </p:sp>
    </p:spTree>
    <p:extLst>
      <p:ext uri="{BB962C8B-B14F-4D97-AF65-F5344CB8AC3E}">
        <p14:creationId xmlns:p14="http://schemas.microsoft.com/office/powerpoint/2010/main" val="152967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A907A824-81EA-0F17-10C8-996599C67510}"/>
              </a:ext>
            </a:extLst>
          </p:cNvPr>
          <p:cNvGrpSpPr/>
          <p:nvPr/>
        </p:nvGrpSpPr>
        <p:grpSpPr>
          <a:xfrm>
            <a:off x="1836039" y="577093"/>
            <a:ext cx="9930384" cy="1116835"/>
            <a:chOff x="2039112" y="2057738"/>
            <a:chExt cx="9930384" cy="1116835"/>
          </a:xfrm>
        </p:grpSpPr>
        <p:sp>
          <p:nvSpPr>
            <p:cNvPr id="5" name="Dikdörtgen 4">
              <a:extLst>
                <a:ext uri="{FF2B5EF4-FFF2-40B4-BE49-F238E27FC236}">
                  <a16:creationId xmlns:a16="http://schemas.microsoft.com/office/drawing/2014/main" id="{9EDFC5ED-E40E-4097-1B85-AA01D970B41C}"/>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30BF96F5-B85A-01CC-1C82-F36BCDDB6DEE}"/>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B698E9EC-BB56-D485-09AC-6C50A4F7AF3D}"/>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YEREL YERLEŞTİRME</a:t>
              </a:r>
            </a:p>
          </p:txBody>
        </p:sp>
      </p:grpSp>
      <p:pic>
        <p:nvPicPr>
          <p:cNvPr id="11" name="Grafik 10">
            <a:extLst>
              <a:ext uri="{FF2B5EF4-FFF2-40B4-BE49-F238E27FC236}">
                <a16:creationId xmlns:a16="http://schemas.microsoft.com/office/drawing/2014/main" id="{0E0A399C-5256-9E6B-9FC1-1276CB5034A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799820" y="1899049"/>
            <a:ext cx="133498" cy="11026873"/>
          </a:xfrm>
          <a:prstGeom prst="rect">
            <a:avLst/>
          </a:prstGeom>
        </p:spPr>
      </p:pic>
      <p:pic>
        <p:nvPicPr>
          <p:cNvPr id="13" name="Resim 12">
            <a:extLst>
              <a:ext uri="{FF2B5EF4-FFF2-40B4-BE49-F238E27FC236}">
                <a16:creationId xmlns:a16="http://schemas.microsoft.com/office/drawing/2014/main" id="{051DE208-B385-D10D-95CF-36728EF3CA8B}"/>
              </a:ext>
            </a:extLst>
          </p:cNvPr>
          <p:cNvPicPr>
            <a:picLocks noChangeAspect="1"/>
          </p:cNvPicPr>
          <p:nvPr/>
        </p:nvPicPr>
        <p:blipFill>
          <a:blip r:embed="rId4"/>
          <a:stretch>
            <a:fillRect/>
          </a:stretch>
        </p:blipFill>
        <p:spPr>
          <a:xfrm>
            <a:off x="1650878" y="1854923"/>
            <a:ext cx="5769440" cy="3492030"/>
          </a:xfrm>
          <a:prstGeom prst="rect">
            <a:avLst/>
          </a:prstGeom>
        </p:spPr>
      </p:pic>
      <p:pic>
        <p:nvPicPr>
          <p:cNvPr id="15" name="Resim 14">
            <a:extLst>
              <a:ext uri="{FF2B5EF4-FFF2-40B4-BE49-F238E27FC236}">
                <a16:creationId xmlns:a16="http://schemas.microsoft.com/office/drawing/2014/main" id="{812C4A45-B6FB-8DE7-C8DD-92556BE7A5BF}"/>
              </a:ext>
            </a:extLst>
          </p:cNvPr>
          <p:cNvPicPr>
            <a:picLocks noChangeAspect="1"/>
          </p:cNvPicPr>
          <p:nvPr/>
        </p:nvPicPr>
        <p:blipFill>
          <a:blip r:embed="rId5"/>
          <a:stretch>
            <a:fillRect/>
          </a:stretch>
        </p:blipFill>
        <p:spPr>
          <a:xfrm>
            <a:off x="6162554" y="4294631"/>
            <a:ext cx="5896237" cy="3526181"/>
          </a:xfrm>
          <a:prstGeom prst="rect">
            <a:avLst/>
          </a:prstGeom>
        </p:spPr>
      </p:pic>
      <p:pic>
        <p:nvPicPr>
          <p:cNvPr id="17" name="Resim 16">
            <a:extLst>
              <a:ext uri="{FF2B5EF4-FFF2-40B4-BE49-F238E27FC236}">
                <a16:creationId xmlns:a16="http://schemas.microsoft.com/office/drawing/2014/main" id="{BFA42791-2048-94B5-73EC-F6088263E12D}"/>
              </a:ext>
            </a:extLst>
          </p:cNvPr>
          <p:cNvPicPr>
            <a:picLocks noChangeAspect="1"/>
          </p:cNvPicPr>
          <p:nvPr/>
        </p:nvPicPr>
        <p:blipFill>
          <a:blip r:embed="rId6"/>
          <a:stretch>
            <a:fillRect/>
          </a:stretch>
        </p:blipFill>
        <p:spPr>
          <a:xfrm>
            <a:off x="1650878" y="6551093"/>
            <a:ext cx="5825864" cy="3526181"/>
          </a:xfrm>
          <a:prstGeom prst="rect">
            <a:avLst/>
          </a:prstGeom>
        </p:spPr>
      </p:pic>
      <p:pic>
        <p:nvPicPr>
          <p:cNvPr id="19" name="Resim 18">
            <a:extLst>
              <a:ext uri="{FF2B5EF4-FFF2-40B4-BE49-F238E27FC236}">
                <a16:creationId xmlns:a16="http://schemas.microsoft.com/office/drawing/2014/main" id="{9125642D-B1D0-C6A7-1DDB-26FB2291A216}"/>
              </a:ext>
            </a:extLst>
          </p:cNvPr>
          <p:cNvPicPr>
            <a:picLocks noChangeAspect="1"/>
          </p:cNvPicPr>
          <p:nvPr/>
        </p:nvPicPr>
        <p:blipFill>
          <a:blip r:embed="rId7"/>
          <a:stretch>
            <a:fillRect/>
          </a:stretch>
        </p:blipFill>
        <p:spPr>
          <a:xfrm>
            <a:off x="6162554" y="8940470"/>
            <a:ext cx="5763256" cy="3446653"/>
          </a:xfrm>
          <a:prstGeom prst="rect">
            <a:avLst/>
          </a:prstGeom>
        </p:spPr>
      </p:pic>
      <p:sp>
        <p:nvSpPr>
          <p:cNvPr id="20" name="Metin kutusu 19">
            <a:extLst>
              <a:ext uri="{FF2B5EF4-FFF2-40B4-BE49-F238E27FC236}">
                <a16:creationId xmlns:a16="http://schemas.microsoft.com/office/drawing/2014/main" id="{857AC78D-D991-574A-1935-A6123E70C038}"/>
              </a:ext>
            </a:extLst>
          </p:cNvPr>
          <p:cNvSpPr txBox="1"/>
          <p:nvPr/>
        </p:nvSpPr>
        <p:spPr>
          <a:xfrm>
            <a:off x="1627806" y="2907792"/>
            <a:ext cx="2907792" cy="1631216"/>
          </a:xfrm>
          <a:prstGeom prst="rect">
            <a:avLst/>
          </a:prstGeom>
          <a:noFill/>
        </p:spPr>
        <p:txBody>
          <a:bodyPr wrap="square" rtlCol="0">
            <a:spAutoFit/>
          </a:bodyPr>
          <a:lstStyle/>
          <a:p>
            <a:pPr algn="ctr"/>
            <a:r>
              <a:rPr lang="tr-TR" sz="2000" b="1" dirty="0"/>
              <a:t>Kendi Kayıt Alanı </a:t>
            </a:r>
          </a:p>
          <a:p>
            <a:pPr algn="ctr"/>
            <a:r>
              <a:rPr lang="tr-TR" sz="2000" b="1" dirty="0"/>
              <a:t>Öğrencinin İkamet </a:t>
            </a:r>
          </a:p>
          <a:p>
            <a:pPr algn="ctr"/>
            <a:r>
              <a:rPr lang="tr-TR" sz="2000" b="1" dirty="0"/>
              <a:t>Adresi İçerisinde </a:t>
            </a:r>
          </a:p>
          <a:p>
            <a:pPr algn="ctr"/>
            <a:r>
              <a:rPr lang="tr-TR" sz="2000" b="1" dirty="0"/>
              <a:t>Bulunan Kayıt </a:t>
            </a:r>
          </a:p>
          <a:p>
            <a:pPr algn="ctr"/>
            <a:r>
              <a:rPr lang="tr-TR" sz="2000" b="1" dirty="0"/>
              <a:t>Alanıdır.</a:t>
            </a:r>
          </a:p>
        </p:txBody>
      </p:sp>
      <p:sp>
        <p:nvSpPr>
          <p:cNvPr id="21" name="Metin kutusu 20">
            <a:extLst>
              <a:ext uri="{FF2B5EF4-FFF2-40B4-BE49-F238E27FC236}">
                <a16:creationId xmlns:a16="http://schemas.microsoft.com/office/drawing/2014/main" id="{449B3BC6-C213-AA81-A849-D4E2601570C8}"/>
              </a:ext>
            </a:extLst>
          </p:cNvPr>
          <p:cNvSpPr txBox="1"/>
          <p:nvPr/>
        </p:nvSpPr>
        <p:spPr>
          <a:xfrm>
            <a:off x="9162114" y="5304561"/>
            <a:ext cx="2907792" cy="1631216"/>
          </a:xfrm>
          <a:prstGeom prst="rect">
            <a:avLst/>
          </a:prstGeom>
          <a:noFill/>
        </p:spPr>
        <p:txBody>
          <a:bodyPr wrap="square" rtlCol="0">
            <a:spAutoFit/>
          </a:bodyPr>
          <a:lstStyle/>
          <a:p>
            <a:pPr algn="ctr"/>
            <a:r>
              <a:rPr lang="tr-TR" sz="2000" b="1" dirty="0">
                <a:solidFill>
                  <a:schemeClr val="bg1"/>
                </a:solidFill>
              </a:rPr>
              <a:t>Komşu Kayıt Alanı </a:t>
            </a:r>
          </a:p>
          <a:p>
            <a:pPr algn="ctr"/>
            <a:r>
              <a:rPr lang="tr-TR" sz="2000" b="1" dirty="0">
                <a:solidFill>
                  <a:schemeClr val="bg1"/>
                </a:solidFill>
              </a:rPr>
              <a:t>Öğrencinin İkamet</a:t>
            </a:r>
          </a:p>
          <a:p>
            <a:pPr algn="ctr"/>
            <a:r>
              <a:rPr lang="tr-TR" sz="2000" b="1" dirty="0">
                <a:solidFill>
                  <a:schemeClr val="bg1"/>
                </a:solidFill>
              </a:rPr>
              <a:t>Adresine Göre Komşu</a:t>
            </a:r>
          </a:p>
          <a:p>
            <a:pPr algn="ctr"/>
            <a:r>
              <a:rPr lang="tr-TR" sz="2000" b="1" dirty="0">
                <a:solidFill>
                  <a:schemeClr val="bg1"/>
                </a:solidFill>
              </a:rPr>
              <a:t>Kayıt Alanı İçerisinde </a:t>
            </a:r>
          </a:p>
          <a:p>
            <a:pPr algn="ctr"/>
            <a:r>
              <a:rPr lang="tr-TR" sz="2000" b="1" dirty="0">
                <a:solidFill>
                  <a:schemeClr val="bg1"/>
                </a:solidFill>
              </a:rPr>
              <a:t>Bulunan Alandır.</a:t>
            </a:r>
          </a:p>
        </p:txBody>
      </p:sp>
      <p:sp>
        <p:nvSpPr>
          <p:cNvPr id="22" name="Metin kutusu 21">
            <a:extLst>
              <a:ext uri="{FF2B5EF4-FFF2-40B4-BE49-F238E27FC236}">
                <a16:creationId xmlns:a16="http://schemas.microsoft.com/office/drawing/2014/main" id="{2E1DD6A6-1B87-2A80-B9FD-B47BC9802753}"/>
              </a:ext>
            </a:extLst>
          </p:cNvPr>
          <p:cNvSpPr txBox="1"/>
          <p:nvPr/>
        </p:nvSpPr>
        <p:spPr>
          <a:xfrm>
            <a:off x="1933286" y="7484824"/>
            <a:ext cx="2292063" cy="1631216"/>
          </a:xfrm>
          <a:prstGeom prst="rect">
            <a:avLst/>
          </a:prstGeom>
          <a:noFill/>
        </p:spPr>
        <p:txBody>
          <a:bodyPr wrap="square" rtlCol="0">
            <a:spAutoFit/>
          </a:bodyPr>
          <a:lstStyle/>
          <a:p>
            <a:pPr algn="ctr"/>
            <a:r>
              <a:rPr lang="tr-TR" sz="2000" b="1" dirty="0">
                <a:solidFill>
                  <a:schemeClr val="bg1"/>
                </a:solidFill>
              </a:rPr>
              <a:t>Kırmızı renk, “Diğer” ise öğrenci için bunların dışında kalan okulları belirtir.</a:t>
            </a:r>
          </a:p>
        </p:txBody>
      </p:sp>
      <p:sp>
        <p:nvSpPr>
          <p:cNvPr id="23" name="Yıldız: 4 Nokta 22">
            <a:extLst>
              <a:ext uri="{FF2B5EF4-FFF2-40B4-BE49-F238E27FC236}">
                <a16:creationId xmlns:a16="http://schemas.microsoft.com/office/drawing/2014/main" id="{D4A7ECD0-AA00-2770-6FB8-A2C79E510E75}"/>
              </a:ext>
            </a:extLst>
          </p:cNvPr>
          <p:cNvSpPr/>
          <p:nvPr/>
        </p:nvSpPr>
        <p:spPr>
          <a:xfrm>
            <a:off x="714388" y="10481271"/>
            <a:ext cx="608964" cy="530352"/>
          </a:xfrm>
          <a:prstGeom prst="star4">
            <a:avLst/>
          </a:prstGeom>
          <a:solidFill>
            <a:srgbClr val="7A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Metin kutusu 23">
            <a:extLst>
              <a:ext uri="{FF2B5EF4-FFF2-40B4-BE49-F238E27FC236}">
                <a16:creationId xmlns:a16="http://schemas.microsoft.com/office/drawing/2014/main" id="{8B454CF0-E305-7B80-2D1A-C7CC66ED86EE}"/>
              </a:ext>
            </a:extLst>
          </p:cNvPr>
          <p:cNvSpPr txBox="1"/>
          <p:nvPr/>
        </p:nvSpPr>
        <p:spPr>
          <a:xfrm>
            <a:off x="1308692" y="10517854"/>
            <a:ext cx="4557764" cy="1938992"/>
          </a:xfrm>
          <a:prstGeom prst="rect">
            <a:avLst/>
          </a:prstGeom>
          <a:noFill/>
        </p:spPr>
        <p:txBody>
          <a:bodyPr wrap="square" rtlCol="0">
            <a:spAutoFit/>
          </a:bodyPr>
          <a:lstStyle/>
          <a:p>
            <a:r>
              <a:rPr lang="tr-TR" sz="2400" b="1" dirty="0">
                <a:solidFill>
                  <a:srgbClr val="782C7C"/>
                </a:solidFill>
              </a:rPr>
              <a:t>Yerel Yerleştirme Tercihlerinde 3 Tercih Kendi Kayıt Alanından Olmak Kaydı İle Öğrenci Komşu Kayıt Alanından ve Diğer Alanlardan Tercih Yapabilir.</a:t>
            </a:r>
          </a:p>
        </p:txBody>
      </p:sp>
      <p:sp>
        <p:nvSpPr>
          <p:cNvPr id="25" name="Metin kutusu 24">
            <a:extLst>
              <a:ext uri="{FF2B5EF4-FFF2-40B4-BE49-F238E27FC236}">
                <a16:creationId xmlns:a16="http://schemas.microsoft.com/office/drawing/2014/main" id="{9404CAC6-0FB5-71B8-720B-EB8E390AD955}"/>
              </a:ext>
            </a:extLst>
          </p:cNvPr>
          <p:cNvSpPr txBox="1"/>
          <p:nvPr/>
        </p:nvSpPr>
        <p:spPr>
          <a:xfrm>
            <a:off x="9489501" y="9885286"/>
            <a:ext cx="2101073" cy="1631216"/>
          </a:xfrm>
          <a:prstGeom prst="rect">
            <a:avLst/>
          </a:prstGeom>
          <a:noFill/>
        </p:spPr>
        <p:txBody>
          <a:bodyPr wrap="square" rtlCol="0">
            <a:spAutoFit/>
          </a:bodyPr>
          <a:lstStyle/>
          <a:p>
            <a:pPr algn="ctr"/>
            <a:r>
              <a:rPr lang="tr-TR" sz="2000" b="1" dirty="0"/>
              <a:t>Yerel yerleştirmelerden en az 1 okul tercih edilmesi zorunludur.</a:t>
            </a:r>
            <a:endParaRPr lang="tr-TR" sz="2000" b="1" dirty="0">
              <a:solidFill>
                <a:schemeClr val="bg1"/>
              </a:solidFill>
            </a:endParaRPr>
          </a:p>
        </p:txBody>
      </p:sp>
      <p:sp>
        <p:nvSpPr>
          <p:cNvPr id="26" name="Metin kutusu 25">
            <a:extLst>
              <a:ext uri="{FF2B5EF4-FFF2-40B4-BE49-F238E27FC236}">
                <a16:creationId xmlns:a16="http://schemas.microsoft.com/office/drawing/2014/main" id="{8003B8F5-0245-ABA4-4226-3BCE748892A8}"/>
              </a:ext>
            </a:extLst>
          </p:cNvPr>
          <p:cNvSpPr txBox="1"/>
          <p:nvPr/>
        </p:nvSpPr>
        <p:spPr>
          <a:xfrm>
            <a:off x="8057584" y="1968526"/>
            <a:ext cx="5253677" cy="1938992"/>
          </a:xfrm>
          <a:prstGeom prst="rect">
            <a:avLst/>
          </a:prstGeom>
          <a:noFill/>
        </p:spPr>
        <p:txBody>
          <a:bodyPr wrap="square" rtlCol="0">
            <a:spAutoFit/>
          </a:bodyPr>
          <a:lstStyle/>
          <a:p>
            <a:r>
              <a:rPr lang="tr-TR" sz="2400" b="1" dirty="0">
                <a:solidFill>
                  <a:srgbClr val="FA697C"/>
                </a:solidFill>
              </a:rPr>
              <a:t>Öğrenciler ikamet adresleri, Okul Başarı Puanı (OBP) ve devam-devamsızlık kriterleri dikkate alınarak kayıt alanlarında bulunan farklı türdeki okullardan en fazla 5 tercih yapacaktır.</a:t>
            </a:r>
          </a:p>
        </p:txBody>
      </p:sp>
      <p:sp>
        <p:nvSpPr>
          <p:cNvPr id="27" name="Yıldız: 4 Nokta 26">
            <a:extLst>
              <a:ext uri="{FF2B5EF4-FFF2-40B4-BE49-F238E27FC236}">
                <a16:creationId xmlns:a16="http://schemas.microsoft.com/office/drawing/2014/main" id="{17D7B69C-1511-0009-4CBF-83C03ACDB14B}"/>
              </a:ext>
            </a:extLst>
          </p:cNvPr>
          <p:cNvSpPr/>
          <p:nvPr/>
        </p:nvSpPr>
        <p:spPr>
          <a:xfrm>
            <a:off x="7478076" y="1932324"/>
            <a:ext cx="608964" cy="530352"/>
          </a:xfrm>
          <a:prstGeom prst="star4">
            <a:avLst/>
          </a:prstGeom>
          <a:solidFill>
            <a:srgbClr val="FA6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9" name="Resim 28">
            <a:extLst>
              <a:ext uri="{FF2B5EF4-FFF2-40B4-BE49-F238E27FC236}">
                <a16:creationId xmlns:a16="http://schemas.microsoft.com/office/drawing/2014/main" id="{ADBE57F9-AA31-42AE-6035-6A8FB25E5102}"/>
              </a:ext>
            </a:extLst>
          </p:cNvPr>
          <p:cNvPicPr>
            <a:picLocks noChangeAspect="1"/>
          </p:cNvPicPr>
          <p:nvPr/>
        </p:nvPicPr>
        <p:blipFill>
          <a:blip r:embed="rId8"/>
          <a:stretch>
            <a:fillRect/>
          </a:stretch>
        </p:blipFill>
        <p:spPr>
          <a:xfrm>
            <a:off x="118782" y="178755"/>
            <a:ext cx="2558416" cy="1948793"/>
          </a:xfrm>
          <a:prstGeom prst="rect">
            <a:avLst/>
          </a:prstGeom>
        </p:spPr>
      </p:pic>
    </p:spTree>
    <p:extLst>
      <p:ext uri="{BB962C8B-B14F-4D97-AF65-F5344CB8AC3E}">
        <p14:creationId xmlns:p14="http://schemas.microsoft.com/office/powerpoint/2010/main" val="27917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P spid="24" grpId="0"/>
      <p:bldP spid="25" grpId="0"/>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A907A824-81EA-0F17-10C8-996599C67510}"/>
              </a:ext>
            </a:extLst>
          </p:cNvPr>
          <p:cNvGrpSpPr/>
          <p:nvPr/>
        </p:nvGrpSpPr>
        <p:grpSpPr>
          <a:xfrm>
            <a:off x="1892808" y="1677406"/>
            <a:ext cx="9930384" cy="1116835"/>
            <a:chOff x="2039112" y="2057738"/>
            <a:chExt cx="9930384" cy="1116835"/>
          </a:xfrm>
        </p:grpSpPr>
        <p:sp>
          <p:nvSpPr>
            <p:cNvPr id="5" name="Dikdörtgen 4">
              <a:extLst>
                <a:ext uri="{FF2B5EF4-FFF2-40B4-BE49-F238E27FC236}">
                  <a16:creationId xmlns:a16="http://schemas.microsoft.com/office/drawing/2014/main" id="{9EDFC5ED-E40E-4097-1B85-AA01D970B41C}"/>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30BF96F5-B85A-01CC-1C82-F36BCDDB6DEE}"/>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B698E9EC-BB56-D485-09AC-6C50A4F7AF3D}"/>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MERKEZİ YERLEŞTİRME</a:t>
              </a:r>
            </a:p>
          </p:txBody>
        </p:sp>
      </p:grpSp>
      <p:sp>
        <p:nvSpPr>
          <p:cNvPr id="2" name="Metin kutusu 1">
            <a:extLst>
              <a:ext uri="{FF2B5EF4-FFF2-40B4-BE49-F238E27FC236}">
                <a16:creationId xmlns:a16="http://schemas.microsoft.com/office/drawing/2014/main" id="{8B38D869-B3D1-2A14-9818-20B30BA66E54}"/>
              </a:ext>
            </a:extLst>
          </p:cNvPr>
          <p:cNvSpPr txBox="1"/>
          <p:nvPr/>
        </p:nvSpPr>
        <p:spPr>
          <a:xfrm>
            <a:off x="1708022" y="3500192"/>
            <a:ext cx="10874122" cy="954107"/>
          </a:xfrm>
          <a:prstGeom prst="rect">
            <a:avLst/>
          </a:prstGeom>
          <a:noFill/>
        </p:spPr>
        <p:txBody>
          <a:bodyPr wrap="square" rtlCol="0">
            <a:spAutoFit/>
          </a:bodyPr>
          <a:lstStyle/>
          <a:p>
            <a:r>
              <a:rPr lang="tr-TR" sz="2800" b="1" dirty="0">
                <a:solidFill>
                  <a:srgbClr val="F35305"/>
                </a:solidFill>
              </a:rPr>
              <a:t>Merkezî sınavla öğrenci alan okulların belirlenen kontenjanlarına ve puan üstünlüğüne göre tercihleri doğrultusunda yerleştirme yapılacaktır. </a:t>
            </a:r>
          </a:p>
        </p:txBody>
      </p:sp>
      <p:sp>
        <p:nvSpPr>
          <p:cNvPr id="3" name="Yıldız: 4 Nokta 2">
            <a:extLst>
              <a:ext uri="{FF2B5EF4-FFF2-40B4-BE49-F238E27FC236}">
                <a16:creationId xmlns:a16="http://schemas.microsoft.com/office/drawing/2014/main" id="{C43F3A81-0056-63BA-76A2-EBABE2D010A3}"/>
              </a:ext>
            </a:extLst>
          </p:cNvPr>
          <p:cNvSpPr/>
          <p:nvPr/>
        </p:nvSpPr>
        <p:spPr>
          <a:xfrm>
            <a:off x="1099059" y="3505744"/>
            <a:ext cx="608964" cy="530352"/>
          </a:xfrm>
          <a:prstGeom prst="star4">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35305"/>
              </a:solidFill>
            </a:endParaRPr>
          </a:p>
        </p:txBody>
      </p:sp>
      <p:sp>
        <p:nvSpPr>
          <p:cNvPr id="8" name="Metin kutusu 7">
            <a:extLst>
              <a:ext uri="{FF2B5EF4-FFF2-40B4-BE49-F238E27FC236}">
                <a16:creationId xmlns:a16="http://schemas.microsoft.com/office/drawing/2014/main" id="{AC369A28-9C4F-A3D0-6768-F5A9798CFF8F}"/>
              </a:ext>
            </a:extLst>
          </p:cNvPr>
          <p:cNvSpPr txBox="1"/>
          <p:nvPr/>
        </p:nvSpPr>
        <p:spPr>
          <a:xfrm>
            <a:off x="1708022" y="4769346"/>
            <a:ext cx="10874122" cy="523220"/>
          </a:xfrm>
          <a:prstGeom prst="rect">
            <a:avLst/>
          </a:prstGeom>
          <a:noFill/>
        </p:spPr>
        <p:txBody>
          <a:bodyPr wrap="square" rtlCol="0">
            <a:spAutoFit/>
          </a:bodyPr>
          <a:lstStyle/>
          <a:p>
            <a:r>
              <a:rPr lang="tr-TR" sz="2800" b="1" dirty="0">
                <a:solidFill>
                  <a:srgbClr val="333333"/>
                </a:solidFill>
              </a:rPr>
              <a:t>LGS puanı ile öğrenci alan Türkiye genelindeki okullar tercih edilebilir.</a:t>
            </a:r>
          </a:p>
        </p:txBody>
      </p:sp>
      <p:sp>
        <p:nvSpPr>
          <p:cNvPr id="9" name="Yıldız: 4 Nokta 8">
            <a:extLst>
              <a:ext uri="{FF2B5EF4-FFF2-40B4-BE49-F238E27FC236}">
                <a16:creationId xmlns:a16="http://schemas.microsoft.com/office/drawing/2014/main" id="{A2B7DF3E-26EF-C0EF-2ABE-6C99A457D20F}"/>
              </a:ext>
            </a:extLst>
          </p:cNvPr>
          <p:cNvSpPr/>
          <p:nvPr/>
        </p:nvSpPr>
        <p:spPr>
          <a:xfrm>
            <a:off x="1099059" y="4774898"/>
            <a:ext cx="608964" cy="530352"/>
          </a:xfrm>
          <a:prstGeom prst="star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333333"/>
              </a:solidFill>
            </a:endParaRPr>
          </a:p>
        </p:txBody>
      </p:sp>
      <p:grpSp>
        <p:nvGrpSpPr>
          <p:cNvPr id="10" name="Grup 9">
            <a:extLst>
              <a:ext uri="{FF2B5EF4-FFF2-40B4-BE49-F238E27FC236}">
                <a16:creationId xmlns:a16="http://schemas.microsoft.com/office/drawing/2014/main" id="{0E29D8C2-1A36-058C-D5E3-8410736E43B2}"/>
              </a:ext>
            </a:extLst>
          </p:cNvPr>
          <p:cNvGrpSpPr/>
          <p:nvPr/>
        </p:nvGrpSpPr>
        <p:grpSpPr>
          <a:xfrm>
            <a:off x="1892808" y="5991609"/>
            <a:ext cx="9930384" cy="1116835"/>
            <a:chOff x="2039112" y="2057738"/>
            <a:chExt cx="9930384" cy="1116835"/>
          </a:xfrm>
        </p:grpSpPr>
        <p:sp>
          <p:nvSpPr>
            <p:cNvPr id="12" name="Dikdörtgen 11">
              <a:extLst>
                <a:ext uri="{FF2B5EF4-FFF2-40B4-BE49-F238E27FC236}">
                  <a16:creationId xmlns:a16="http://schemas.microsoft.com/office/drawing/2014/main" id="{FE8E688D-E3BB-AE81-9989-5A99037430B9}"/>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Dikdörtgen 13">
              <a:extLst>
                <a:ext uri="{FF2B5EF4-FFF2-40B4-BE49-F238E27FC236}">
                  <a16:creationId xmlns:a16="http://schemas.microsoft.com/office/drawing/2014/main" id="{C2842D3A-88E4-76E6-A0EC-BA8F1B5BBA4D}"/>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E8496BBC-FE62-474D-4167-387B6ED655F1}"/>
                </a:ext>
              </a:extLst>
            </p:cNvPr>
            <p:cNvSpPr txBox="1"/>
            <p:nvPr/>
          </p:nvSpPr>
          <p:spPr>
            <a:xfrm>
              <a:off x="2039112" y="2289011"/>
              <a:ext cx="9930384" cy="523220"/>
            </a:xfrm>
            <a:prstGeom prst="rect">
              <a:avLst/>
            </a:prstGeom>
            <a:noFill/>
          </p:spPr>
          <p:txBody>
            <a:bodyPr wrap="square" rtlCol="0">
              <a:spAutoFit/>
            </a:bodyPr>
            <a:lstStyle/>
            <a:p>
              <a:pPr algn="ctr"/>
              <a:r>
                <a:rPr lang="tr-TR" sz="2800" dirty="0">
                  <a:latin typeface="Arial Black" panose="020B0A04020102020204" pitchFamily="34" charset="0"/>
                </a:rPr>
                <a:t>PANSİYONLU OKULLARA YERLEŞTİRME</a:t>
              </a:r>
            </a:p>
          </p:txBody>
        </p:sp>
      </p:grpSp>
      <p:sp>
        <p:nvSpPr>
          <p:cNvPr id="18" name="Metin kutusu 17">
            <a:extLst>
              <a:ext uri="{FF2B5EF4-FFF2-40B4-BE49-F238E27FC236}">
                <a16:creationId xmlns:a16="http://schemas.microsoft.com/office/drawing/2014/main" id="{FF7EF7A8-6812-0827-193C-C83E3BF51FEA}"/>
              </a:ext>
            </a:extLst>
          </p:cNvPr>
          <p:cNvSpPr txBox="1"/>
          <p:nvPr/>
        </p:nvSpPr>
        <p:spPr>
          <a:xfrm>
            <a:off x="1708022" y="7767858"/>
            <a:ext cx="11441050" cy="1815882"/>
          </a:xfrm>
          <a:prstGeom prst="rect">
            <a:avLst/>
          </a:prstGeom>
          <a:noFill/>
        </p:spPr>
        <p:txBody>
          <a:bodyPr wrap="square" rtlCol="0">
            <a:spAutoFit/>
          </a:bodyPr>
          <a:lstStyle/>
          <a:p>
            <a:r>
              <a:rPr lang="tr-TR" sz="2800" b="1" dirty="0">
                <a:solidFill>
                  <a:srgbClr val="F35305"/>
                </a:solidFill>
              </a:rPr>
              <a:t>Pansiyonlu okulları tercih eden öğrencilerden yerel yerleştirme veya merkezi yerleştirme kapsamında herhangi bir okula yerleşemeyen öğrenciler, tercih yapmaları durumunda pansiyonlu okullara yerleşebilirler. Bu alandan tercih yapmak zorunlu değildir. </a:t>
            </a:r>
          </a:p>
        </p:txBody>
      </p:sp>
      <p:sp>
        <p:nvSpPr>
          <p:cNvPr id="28" name="Yıldız: 4 Nokta 27">
            <a:extLst>
              <a:ext uri="{FF2B5EF4-FFF2-40B4-BE49-F238E27FC236}">
                <a16:creationId xmlns:a16="http://schemas.microsoft.com/office/drawing/2014/main" id="{5BAF5B93-B723-7B17-99E4-A50BE54790B1}"/>
              </a:ext>
            </a:extLst>
          </p:cNvPr>
          <p:cNvSpPr/>
          <p:nvPr/>
        </p:nvSpPr>
        <p:spPr>
          <a:xfrm>
            <a:off x="1099059" y="7773410"/>
            <a:ext cx="608964" cy="530352"/>
          </a:xfrm>
          <a:prstGeom prst="star4">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35305"/>
              </a:solidFill>
            </a:endParaRPr>
          </a:p>
        </p:txBody>
      </p:sp>
      <p:sp>
        <p:nvSpPr>
          <p:cNvPr id="29" name="Metin kutusu 28">
            <a:extLst>
              <a:ext uri="{FF2B5EF4-FFF2-40B4-BE49-F238E27FC236}">
                <a16:creationId xmlns:a16="http://schemas.microsoft.com/office/drawing/2014/main" id="{F38B7D2E-9C46-1D67-38AC-02BDDC4DB5B0}"/>
              </a:ext>
            </a:extLst>
          </p:cNvPr>
          <p:cNvSpPr txBox="1"/>
          <p:nvPr/>
        </p:nvSpPr>
        <p:spPr>
          <a:xfrm>
            <a:off x="1708022" y="9746675"/>
            <a:ext cx="11441050" cy="954107"/>
          </a:xfrm>
          <a:prstGeom prst="rect">
            <a:avLst/>
          </a:prstGeom>
          <a:noFill/>
        </p:spPr>
        <p:txBody>
          <a:bodyPr wrap="square" rtlCol="0">
            <a:spAutoFit/>
          </a:bodyPr>
          <a:lstStyle/>
          <a:p>
            <a:r>
              <a:rPr lang="tr-TR" sz="2800" b="1" dirty="0">
                <a:solidFill>
                  <a:srgbClr val="333333"/>
                </a:solidFill>
              </a:rPr>
              <a:t>Pansiyonlu okullar tercih ekranında yalnızca ‘Diğer Kayıt Alanı’ndaki pansiyonlu okullar yer alacaktır.</a:t>
            </a:r>
          </a:p>
        </p:txBody>
      </p:sp>
      <p:sp>
        <p:nvSpPr>
          <p:cNvPr id="30" name="Yıldız: 4 Nokta 29">
            <a:extLst>
              <a:ext uri="{FF2B5EF4-FFF2-40B4-BE49-F238E27FC236}">
                <a16:creationId xmlns:a16="http://schemas.microsoft.com/office/drawing/2014/main" id="{D8B7D3A0-02E6-5CA5-FF95-072579279CE3}"/>
              </a:ext>
            </a:extLst>
          </p:cNvPr>
          <p:cNvSpPr/>
          <p:nvPr/>
        </p:nvSpPr>
        <p:spPr>
          <a:xfrm>
            <a:off x="1099059" y="9752227"/>
            <a:ext cx="608964" cy="530352"/>
          </a:xfrm>
          <a:prstGeom prst="star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35305"/>
              </a:solidFill>
            </a:endParaRPr>
          </a:p>
        </p:txBody>
      </p:sp>
      <p:pic>
        <p:nvPicPr>
          <p:cNvPr id="32" name="Resim 31">
            <a:extLst>
              <a:ext uri="{FF2B5EF4-FFF2-40B4-BE49-F238E27FC236}">
                <a16:creationId xmlns:a16="http://schemas.microsoft.com/office/drawing/2014/main" id="{3653C9F8-318F-59E1-59F8-4D2FE777EE8B}"/>
              </a:ext>
            </a:extLst>
          </p:cNvPr>
          <p:cNvPicPr>
            <a:picLocks noChangeAspect="1"/>
          </p:cNvPicPr>
          <p:nvPr/>
        </p:nvPicPr>
        <p:blipFill>
          <a:blip r:embed="rId2"/>
          <a:stretch>
            <a:fillRect/>
          </a:stretch>
        </p:blipFill>
        <p:spPr>
          <a:xfrm>
            <a:off x="9637098" y="10046891"/>
            <a:ext cx="4078902" cy="3769282"/>
          </a:xfrm>
          <a:prstGeom prst="rect">
            <a:avLst/>
          </a:prstGeom>
        </p:spPr>
      </p:pic>
    </p:spTree>
    <p:extLst>
      <p:ext uri="{BB962C8B-B14F-4D97-AF65-F5344CB8AC3E}">
        <p14:creationId xmlns:p14="http://schemas.microsoft.com/office/powerpoint/2010/main" val="404386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9" grpId="0" animBg="1"/>
      <p:bldP spid="18" grpId="0"/>
      <p:bldP spid="28"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A907A824-81EA-0F17-10C8-996599C67510}"/>
              </a:ext>
            </a:extLst>
          </p:cNvPr>
          <p:cNvGrpSpPr/>
          <p:nvPr/>
        </p:nvGrpSpPr>
        <p:grpSpPr>
          <a:xfrm>
            <a:off x="1892808" y="587294"/>
            <a:ext cx="9930384" cy="1116835"/>
            <a:chOff x="2039112" y="2057738"/>
            <a:chExt cx="9930384" cy="1116835"/>
          </a:xfrm>
        </p:grpSpPr>
        <p:sp>
          <p:nvSpPr>
            <p:cNvPr id="5" name="Dikdörtgen 4">
              <a:extLst>
                <a:ext uri="{FF2B5EF4-FFF2-40B4-BE49-F238E27FC236}">
                  <a16:creationId xmlns:a16="http://schemas.microsoft.com/office/drawing/2014/main" id="{9EDFC5ED-E40E-4097-1B85-AA01D970B41C}"/>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30BF96F5-B85A-01CC-1C82-F36BCDDB6DEE}"/>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B698E9EC-BB56-D485-09AC-6C50A4F7AF3D}"/>
                </a:ext>
              </a:extLst>
            </p:cNvPr>
            <p:cNvSpPr txBox="1"/>
            <p:nvPr/>
          </p:nvSpPr>
          <p:spPr>
            <a:xfrm>
              <a:off x="2039112" y="2179283"/>
              <a:ext cx="9930384" cy="707886"/>
            </a:xfrm>
            <a:prstGeom prst="rect">
              <a:avLst/>
            </a:prstGeom>
            <a:noFill/>
          </p:spPr>
          <p:txBody>
            <a:bodyPr wrap="square" rtlCol="0">
              <a:spAutoFit/>
            </a:bodyPr>
            <a:lstStyle/>
            <a:p>
              <a:pPr algn="ctr"/>
              <a:r>
                <a:rPr lang="tr-TR" sz="4000" dirty="0">
                  <a:latin typeface="Arial Black" panose="020B0A04020102020204" pitchFamily="34" charset="0"/>
                </a:rPr>
                <a:t>YERLEŞTİRME ÖNCELİĞİ</a:t>
              </a:r>
            </a:p>
          </p:txBody>
        </p:sp>
      </p:grpSp>
      <p:grpSp>
        <p:nvGrpSpPr>
          <p:cNvPr id="19" name="Grup 18">
            <a:extLst>
              <a:ext uri="{FF2B5EF4-FFF2-40B4-BE49-F238E27FC236}">
                <a16:creationId xmlns:a16="http://schemas.microsoft.com/office/drawing/2014/main" id="{F10F21AE-016B-7649-464C-D067AFAA4E27}"/>
              </a:ext>
            </a:extLst>
          </p:cNvPr>
          <p:cNvGrpSpPr/>
          <p:nvPr/>
        </p:nvGrpSpPr>
        <p:grpSpPr>
          <a:xfrm>
            <a:off x="1874520" y="2536381"/>
            <a:ext cx="4363594" cy="698729"/>
            <a:chOff x="1874520" y="2536381"/>
            <a:chExt cx="4363594" cy="698729"/>
          </a:xfrm>
        </p:grpSpPr>
        <p:sp>
          <p:nvSpPr>
            <p:cNvPr id="11" name="Dikdörtgen 10">
              <a:extLst>
                <a:ext uri="{FF2B5EF4-FFF2-40B4-BE49-F238E27FC236}">
                  <a16:creationId xmlns:a16="http://schemas.microsoft.com/office/drawing/2014/main" id="{50832542-8666-DB57-9E3D-B637BE319EA2}"/>
                </a:ext>
              </a:extLst>
            </p:cNvPr>
            <p:cNvSpPr/>
            <p:nvPr/>
          </p:nvSpPr>
          <p:spPr>
            <a:xfrm>
              <a:off x="1874520" y="2536381"/>
              <a:ext cx="4297680"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8B38D869-B3D1-2A14-9818-20B30BA66E54}"/>
                </a:ext>
              </a:extLst>
            </p:cNvPr>
            <p:cNvSpPr txBox="1"/>
            <p:nvPr/>
          </p:nvSpPr>
          <p:spPr>
            <a:xfrm>
              <a:off x="1892808" y="2622368"/>
              <a:ext cx="4345306" cy="523220"/>
            </a:xfrm>
            <a:prstGeom prst="rect">
              <a:avLst/>
            </a:prstGeom>
            <a:noFill/>
          </p:spPr>
          <p:txBody>
            <a:bodyPr wrap="square" rtlCol="0">
              <a:spAutoFit/>
            </a:bodyPr>
            <a:lstStyle/>
            <a:p>
              <a:r>
                <a:rPr lang="tr-TR" sz="2800" b="1" dirty="0">
                  <a:solidFill>
                    <a:schemeClr val="bg1"/>
                  </a:solidFill>
                </a:rPr>
                <a:t>MERKEZİ YERLEŞTİRME İÇİN</a:t>
              </a:r>
            </a:p>
          </p:txBody>
        </p:sp>
      </p:grpSp>
      <p:sp>
        <p:nvSpPr>
          <p:cNvPr id="3" name="Yıldız: 4 Nokta 2">
            <a:extLst>
              <a:ext uri="{FF2B5EF4-FFF2-40B4-BE49-F238E27FC236}">
                <a16:creationId xmlns:a16="http://schemas.microsoft.com/office/drawing/2014/main" id="{C43F3A81-0056-63BA-76A2-EBABE2D010A3}"/>
              </a:ext>
            </a:extLst>
          </p:cNvPr>
          <p:cNvSpPr/>
          <p:nvPr/>
        </p:nvSpPr>
        <p:spPr>
          <a:xfrm>
            <a:off x="1226251" y="2580266"/>
            <a:ext cx="608964" cy="530352"/>
          </a:xfrm>
          <a:prstGeom prst="star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rgbClr val="333333"/>
              </a:solidFill>
            </a:endParaRPr>
          </a:p>
        </p:txBody>
      </p:sp>
      <p:sp>
        <p:nvSpPr>
          <p:cNvPr id="8" name="Metin kutusu 7">
            <a:extLst>
              <a:ext uri="{FF2B5EF4-FFF2-40B4-BE49-F238E27FC236}">
                <a16:creationId xmlns:a16="http://schemas.microsoft.com/office/drawing/2014/main" id="{AC369A28-9C4F-A3D0-6768-F5A9798CFF8F}"/>
              </a:ext>
            </a:extLst>
          </p:cNvPr>
          <p:cNvSpPr txBox="1"/>
          <p:nvPr/>
        </p:nvSpPr>
        <p:spPr>
          <a:xfrm>
            <a:off x="1874520" y="3350234"/>
            <a:ext cx="10874122" cy="3046988"/>
          </a:xfrm>
          <a:prstGeom prst="rect">
            <a:avLst/>
          </a:prstGeom>
          <a:noFill/>
        </p:spPr>
        <p:txBody>
          <a:bodyPr wrap="square" rtlCol="0">
            <a:spAutoFit/>
          </a:bodyPr>
          <a:lstStyle/>
          <a:p>
            <a:r>
              <a:rPr lang="tr-TR" sz="2400" b="1" dirty="0">
                <a:solidFill>
                  <a:srgbClr val="F35305"/>
                </a:solidFill>
              </a:rPr>
              <a:t>1-Sınav Puanı,</a:t>
            </a:r>
          </a:p>
          <a:p>
            <a:r>
              <a:rPr lang="tr-TR" sz="2400" b="1" dirty="0">
                <a:solidFill>
                  <a:srgbClr val="F35305"/>
                </a:solidFill>
                <a:ea typeface="Roboto Condensed" panose="02000000000000000000" pitchFamily="2" charset="0"/>
              </a:rPr>
              <a:t>2-Ortaöğretim Başarı Puanı,</a:t>
            </a:r>
          </a:p>
          <a:p>
            <a:r>
              <a:rPr lang="tr-TR" sz="2400" b="1" dirty="0">
                <a:solidFill>
                  <a:srgbClr val="F35305"/>
                </a:solidFill>
                <a:ea typeface="Roboto Condensed" panose="02000000000000000000" pitchFamily="2" charset="0"/>
              </a:rPr>
              <a:t>3-Yıl Sonu Başarı Puanı Üstünlüğü (sırasıyla 8,7 ve 6. Sınıf)</a:t>
            </a:r>
          </a:p>
          <a:p>
            <a:r>
              <a:rPr lang="tr-TR" sz="2400" b="1" dirty="0">
                <a:solidFill>
                  <a:srgbClr val="F35305"/>
                </a:solidFill>
                <a:ea typeface="Roboto Condensed" panose="02000000000000000000" pitchFamily="2" charset="0"/>
              </a:rPr>
              <a:t>3-8. Sınıf Özürsüz Devamsızlık,</a:t>
            </a:r>
          </a:p>
          <a:p>
            <a:r>
              <a:rPr lang="tr-TR" sz="2400" b="1" dirty="0">
                <a:solidFill>
                  <a:srgbClr val="F35305"/>
                </a:solidFill>
                <a:ea typeface="Roboto Condensed" panose="02000000000000000000" pitchFamily="2" charset="0"/>
              </a:rPr>
              <a:t>4-Tercih önceliği,</a:t>
            </a:r>
          </a:p>
          <a:p>
            <a:r>
              <a:rPr lang="tr-TR" sz="2400" b="1" dirty="0">
                <a:solidFill>
                  <a:srgbClr val="F35305"/>
                </a:solidFill>
                <a:ea typeface="Roboto Condensed" panose="02000000000000000000" pitchFamily="2" charset="0"/>
              </a:rPr>
              <a:t>5-Öğrencinin Yaşı (küçük olana)</a:t>
            </a:r>
          </a:p>
          <a:p>
            <a:r>
              <a:rPr lang="tr-TR" sz="2400" b="1" dirty="0">
                <a:solidFill>
                  <a:schemeClr val="bg2">
                    <a:lumMod val="25000"/>
                  </a:schemeClr>
                </a:solidFill>
                <a:ea typeface="Roboto Condensed" panose="02000000000000000000" pitchFamily="2" charset="0"/>
              </a:rPr>
              <a:t>Öncelikle sınav puanına bakılacak eşitlik olması durumunda sırasıyla diğer kriterlere bakılacak.</a:t>
            </a:r>
          </a:p>
        </p:txBody>
      </p:sp>
      <p:grpSp>
        <p:nvGrpSpPr>
          <p:cNvPr id="17" name="Grup 16">
            <a:extLst>
              <a:ext uri="{FF2B5EF4-FFF2-40B4-BE49-F238E27FC236}">
                <a16:creationId xmlns:a16="http://schemas.microsoft.com/office/drawing/2014/main" id="{25D5B62A-3AC5-9A97-C3FC-EB9E4638D566}"/>
              </a:ext>
            </a:extLst>
          </p:cNvPr>
          <p:cNvGrpSpPr/>
          <p:nvPr/>
        </p:nvGrpSpPr>
        <p:grpSpPr>
          <a:xfrm>
            <a:off x="1938529" y="6770991"/>
            <a:ext cx="4363594" cy="698729"/>
            <a:chOff x="1892808" y="5546529"/>
            <a:chExt cx="4363594" cy="698729"/>
          </a:xfrm>
        </p:grpSpPr>
        <p:sp>
          <p:nvSpPr>
            <p:cNvPr id="13" name="Dikdörtgen 12">
              <a:extLst>
                <a:ext uri="{FF2B5EF4-FFF2-40B4-BE49-F238E27FC236}">
                  <a16:creationId xmlns:a16="http://schemas.microsoft.com/office/drawing/2014/main" id="{0FA60A9B-7895-4B6C-1CCF-B26E74D4CB2D}"/>
                </a:ext>
              </a:extLst>
            </p:cNvPr>
            <p:cNvSpPr/>
            <p:nvPr/>
          </p:nvSpPr>
          <p:spPr>
            <a:xfrm>
              <a:off x="1892808" y="5546529"/>
              <a:ext cx="4297680"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a:extLst>
                <a:ext uri="{FF2B5EF4-FFF2-40B4-BE49-F238E27FC236}">
                  <a16:creationId xmlns:a16="http://schemas.microsoft.com/office/drawing/2014/main" id="{A88DA1F5-8591-CC60-445C-7AFACC0528BE}"/>
                </a:ext>
              </a:extLst>
            </p:cNvPr>
            <p:cNvSpPr txBox="1"/>
            <p:nvPr/>
          </p:nvSpPr>
          <p:spPr>
            <a:xfrm>
              <a:off x="1911096" y="5632516"/>
              <a:ext cx="4345306" cy="523220"/>
            </a:xfrm>
            <a:prstGeom prst="rect">
              <a:avLst/>
            </a:prstGeom>
            <a:noFill/>
          </p:spPr>
          <p:txBody>
            <a:bodyPr wrap="square" rtlCol="0">
              <a:spAutoFit/>
            </a:bodyPr>
            <a:lstStyle/>
            <a:p>
              <a:r>
                <a:rPr lang="tr-TR" sz="2800" b="1" dirty="0">
                  <a:solidFill>
                    <a:schemeClr val="bg1"/>
                  </a:solidFill>
                </a:rPr>
                <a:t>YEREL YERLEŞTİRME İÇİN</a:t>
              </a:r>
            </a:p>
          </p:txBody>
        </p:sp>
      </p:grpSp>
      <p:sp>
        <p:nvSpPr>
          <p:cNvPr id="20" name="Yıldız: 4 Nokta 19">
            <a:extLst>
              <a:ext uri="{FF2B5EF4-FFF2-40B4-BE49-F238E27FC236}">
                <a16:creationId xmlns:a16="http://schemas.microsoft.com/office/drawing/2014/main" id="{F92C8327-F1A5-9E64-2FA8-776E458981BA}"/>
              </a:ext>
            </a:extLst>
          </p:cNvPr>
          <p:cNvSpPr/>
          <p:nvPr/>
        </p:nvSpPr>
        <p:spPr>
          <a:xfrm>
            <a:off x="1226251" y="6849846"/>
            <a:ext cx="608964" cy="530352"/>
          </a:xfrm>
          <a:prstGeom prst="star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rgbClr val="333333"/>
              </a:solidFill>
            </a:endParaRPr>
          </a:p>
        </p:txBody>
      </p:sp>
      <p:sp>
        <p:nvSpPr>
          <p:cNvPr id="21" name="Metin kutusu 20">
            <a:extLst>
              <a:ext uri="{FF2B5EF4-FFF2-40B4-BE49-F238E27FC236}">
                <a16:creationId xmlns:a16="http://schemas.microsoft.com/office/drawing/2014/main" id="{0EB04115-F541-3C5B-B861-ACE2F986316C}"/>
              </a:ext>
            </a:extLst>
          </p:cNvPr>
          <p:cNvSpPr txBox="1"/>
          <p:nvPr/>
        </p:nvSpPr>
        <p:spPr>
          <a:xfrm>
            <a:off x="1956817" y="7772594"/>
            <a:ext cx="10874122" cy="1569660"/>
          </a:xfrm>
          <a:prstGeom prst="rect">
            <a:avLst/>
          </a:prstGeom>
          <a:noFill/>
        </p:spPr>
        <p:txBody>
          <a:bodyPr wrap="square" rtlCol="0">
            <a:spAutoFit/>
          </a:bodyPr>
          <a:lstStyle/>
          <a:p>
            <a:r>
              <a:rPr lang="tr-TR" sz="2400" b="1" dirty="0">
                <a:solidFill>
                  <a:srgbClr val="F35305"/>
                </a:solidFill>
              </a:rPr>
              <a:t>Öğrenciler, ikamet adresine göre bulunduğu Kayıt Alanından okul tercih etmeleri durumunda, aynı okulu tercih eden Komşu Kayıt Alanındaki öğrencilerden; Komşu Kayıt Alanındaki öğrenciler de Diğer Kayıt Alanlarındaki öğrencilerden öncelikli yerleştirilecektir.</a:t>
            </a:r>
            <a:endParaRPr lang="tr-TR" sz="2400" b="1" i="1" dirty="0">
              <a:solidFill>
                <a:srgbClr val="F35305"/>
              </a:solidFill>
              <a:ea typeface="Roboto Condensed" panose="02000000000000000000" pitchFamily="2" charset="0"/>
            </a:endParaRPr>
          </a:p>
        </p:txBody>
      </p:sp>
      <p:sp>
        <p:nvSpPr>
          <p:cNvPr id="25" name="Metin kutusu 24">
            <a:extLst>
              <a:ext uri="{FF2B5EF4-FFF2-40B4-BE49-F238E27FC236}">
                <a16:creationId xmlns:a16="http://schemas.microsoft.com/office/drawing/2014/main" id="{52DCB1D2-6DB9-C239-30D6-A2CF23100753}"/>
              </a:ext>
            </a:extLst>
          </p:cNvPr>
          <p:cNvSpPr txBox="1"/>
          <p:nvPr/>
        </p:nvSpPr>
        <p:spPr>
          <a:xfrm>
            <a:off x="1938529" y="9342254"/>
            <a:ext cx="10874122" cy="830997"/>
          </a:xfrm>
          <a:prstGeom prst="rect">
            <a:avLst/>
          </a:prstGeom>
          <a:noFill/>
        </p:spPr>
        <p:txBody>
          <a:bodyPr wrap="square" rtlCol="0">
            <a:spAutoFit/>
          </a:bodyPr>
          <a:lstStyle/>
          <a:p>
            <a:pPr algn="just"/>
            <a:r>
              <a:rPr lang="tr-TR" sz="2400" b="1" dirty="0">
                <a:solidFill>
                  <a:srgbClr val="333333"/>
                </a:solidFill>
              </a:rPr>
              <a:t>Yerleştirmede, Okul Başarı Puanı yüksek olan öğrenciler öncelikli olarak yerleştirilecektir</a:t>
            </a:r>
            <a:endParaRPr lang="en-US" sz="2400" b="1" i="1" dirty="0">
              <a:solidFill>
                <a:srgbClr val="333333"/>
              </a:solidFill>
              <a:ea typeface="Roboto Condensed" panose="02000000000000000000" pitchFamily="2" charset="0"/>
            </a:endParaRPr>
          </a:p>
        </p:txBody>
      </p:sp>
      <p:sp>
        <p:nvSpPr>
          <p:cNvPr id="26" name="Metin kutusu 25">
            <a:extLst>
              <a:ext uri="{FF2B5EF4-FFF2-40B4-BE49-F238E27FC236}">
                <a16:creationId xmlns:a16="http://schemas.microsoft.com/office/drawing/2014/main" id="{B706C4FA-3123-9628-94A6-041692ACC6D1}"/>
              </a:ext>
            </a:extLst>
          </p:cNvPr>
          <p:cNvSpPr txBox="1"/>
          <p:nvPr/>
        </p:nvSpPr>
        <p:spPr>
          <a:xfrm>
            <a:off x="1956817" y="10184769"/>
            <a:ext cx="10874122" cy="830997"/>
          </a:xfrm>
          <a:prstGeom prst="rect">
            <a:avLst/>
          </a:prstGeom>
          <a:noFill/>
        </p:spPr>
        <p:txBody>
          <a:bodyPr wrap="square" rtlCol="0">
            <a:spAutoFit/>
          </a:bodyPr>
          <a:lstStyle/>
          <a:p>
            <a:r>
              <a:rPr lang="tr-TR" sz="2400" b="1" dirty="0">
                <a:solidFill>
                  <a:srgbClr val="F35305"/>
                </a:solidFill>
              </a:rPr>
              <a:t>Yerleştirmede, 8’inci sınıfta okula özürsüz devamsızlık yapılan gün sayısı az olan öğrenciler öncelikli olarak yerleştirilecektir.</a:t>
            </a:r>
          </a:p>
        </p:txBody>
      </p:sp>
      <p:sp>
        <p:nvSpPr>
          <p:cNvPr id="31" name="Metin kutusu 30">
            <a:extLst>
              <a:ext uri="{FF2B5EF4-FFF2-40B4-BE49-F238E27FC236}">
                <a16:creationId xmlns:a16="http://schemas.microsoft.com/office/drawing/2014/main" id="{36799348-85F5-CB77-4142-7E3353A4FAB4}"/>
              </a:ext>
            </a:extLst>
          </p:cNvPr>
          <p:cNvSpPr txBox="1"/>
          <p:nvPr/>
        </p:nvSpPr>
        <p:spPr>
          <a:xfrm>
            <a:off x="4745736" y="11389176"/>
            <a:ext cx="6858000" cy="1323439"/>
          </a:xfrm>
          <a:prstGeom prst="rect">
            <a:avLst/>
          </a:prstGeom>
          <a:noFill/>
        </p:spPr>
        <p:txBody>
          <a:bodyPr wrap="square">
            <a:spAutoFit/>
          </a:bodyPr>
          <a:lstStyle/>
          <a:p>
            <a:r>
              <a:rPr lang="tr-TR" sz="2000" b="1" dirty="0">
                <a:solidFill>
                  <a:srgbClr val="333333"/>
                </a:solidFill>
                <a:latin typeface="+mj-lt"/>
                <a:ea typeface="Roboto Condensed" panose="02000000000000000000" pitchFamily="2" charset="0"/>
              </a:rPr>
              <a:t>1-Öğrencinin İkamet Adresi,</a:t>
            </a:r>
          </a:p>
          <a:p>
            <a:r>
              <a:rPr lang="tr-TR" sz="2000" b="1" dirty="0">
                <a:solidFill>
                  <a:srgbClr val="333333"/>
                </a:solidFill>
                <a:latin typeface="+mj-lt"/>
                <a:ea typeface="Roboto Condensed" panose="02000000000000000000" pitchFamily="2" charset="0"/>
              </a:rPr>
              <a:t>2-Ortaöğretim Başarı Puanı,</a:t>
            </a:r>
          </a:p>
          <a:p>
            <a:r>
              <a:rPr lang="tr-TR" sz="2000" b="1" dirty="0">
                <a:solidFill>
                  <a:srgbClr val="333333"/>
                </a:solidFill>
                <a:latin typeface="+mj-lt"/>
                <a:ea typeface="Roboto Condensed" panose="02000000000000000000" pitchFamily="2" charset="0"/>
              </a:rPr>
              <a:t>3-8. Sınıf Özürsüz Devamsızlık,</a:t>
            </a:r>
          </a:p>
          <a:p>
            <a:r>
              <a:rPr lang="tr-TR" sz="2000" b="1" dirty="0">
                <a:solidFill>
                  <a:srgbClr val="333333"/>
                </a:solidFill>
                <a:latin typeface="+mj-lt"/>
                <a:ea typeface="Roboto Condensed" panose="02000000000000000000" pitchFamily="2" charset="0"/>
              </a:rPr>
              <a:t>4-Yıl Sonu Başarı Puanı Üstünlüğü (Sırasıyla 8,7 ve 6. sınıf)</a:t>
            </a:r>
          </a:p>
        </p:txBody>
      </p:sp>
      <p:grpSp>
        <p:nvGrpSpPr>
          <p:cNvPr id="34" name="Grup 33">
            <a:extLst>
              <a:ext uri="{FF2B5EF4-FFF2-40B4-BE49-F238E27FC236}">
                <a16:creationId xmlns:a16="http://schemas.microsoft.com/office/drawing/2014/main" id="{6CCC99A1-2217-D641-1CA1-5880E6F06AFF}"/>
              </a:ext>
            </a:extLst>
          </p:cNvPr>
          <p:cNvGrpSpPr/>
          <p:nvPr/>
        </p:nvGrpSpPr>
        <p:grpSpPr>
          <a:xfrm>
            <a:off x="922591" y="11758076"/>
            <a:ext cx="3659506" cy="698729"/>
            <a:chOff x="1892808" y="5546529"/>
            <a:chExt cx="4363594" cy="698729"/>
          </a:xfrm>
        </p:grpSpPr>
        <p:sp>
          <p:nvSpPr>
            <p:cNvPr id="35" name="Dikdörtgen 34">
              <a:extLst>
                <a:ext uri="{FF2B5EF4-FFF2-40B4-BE49-F238E27FC236}">
                  <a16:creationId xmlns:a16="http://schemas.microsoft.com/office/drawing/2014/main" id="{0E85AAC9-0D7C-7813-E5A4-6CCB73F89541}"/>
                </a:ext>
              </a:extLst>
            </p:cNvPr>
            <p:cNvSpPr/>
            <p:nvPr/>
          </p:nvSpPr>
          <p:spPr>
            <a:xfrm>
              <a:off x="1892808" y="5546529"/>
              <a:ext cx="4297680"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Metin kutusu 35">
              <a:extLst>
                <a:ext uri="{FF2B5EF4-FFF2-40B4-BE49-F238E27FC236}">
                  <a16:creationId xmlns:a16="http://schemas.microsoft.com/office/drawing/2014/main" id="{71742031-4F52-D5B0-6C07-5F8CC358A45D}"/>
                </a:ext>
              </a:extLst>
            </p:cNvPr>
            <p:cNvSpPr txBox="1"/>
            <p:nvPr/>
          </p:nvSpPr>
          <p:spPr>
            <a:xfrm>
              <a:off x="1911096" y="5632516"/>
              <a:ext cx="4345306" cy="523220"/>
            </a:xfrm>
            <a:prstGeom prst="rect">
              <a:avLst/>
            </a:prstGeom>
            <a:noFill/>
          </p:spPr>
          <p:txBody>
            <a:bodyPr wrap="square" rtlCol="0">
              <a:spAutoFit/>
            </a:bodyPr>
            <a:lstStyle/>
            <a:p>
              <a:r>
                <a:rPr lang="tr-TR" sz="2800" b="1" dirty="0">
                  <a:solidFill>
                    <a:schemeClr val="bg1"/>
                  </a:solidFill>
                </a:rPr>
                <a:t>ŞARTLAR EŞİT OLURSA</a:t>
              </a:r>
            </a:p>
          </p:txBody>
        </p:sp>
      </p:grpSp>
      <p:pic>
        <p:nvPicPr>
          <p:cNvPr id="38" name="Resim 37">
            <a:extLst>
              <a:ext uri="{FF2B5EF4-FFF2-40B4-BE49-F238E27FC236}">
                <a16:creationId xmlns:a16="http://schemas.microsoft.com/office/drawing/2014/main" id="{00C6FEFF-441F-15BF-3BB3-FC548D21A0E3}"/>
              </a:ext>
            </a:extLst>
          </p:cNvPr>
          <p:cNvPicPr>
            <a:picLocks noChangeAspect="1"/>
          </p:cNvPicPr>
          <p:nvPr/>
        </p:nvPicPr>
        <p:blipFill>
          <a:blip r:embed="rId2"/>
          <a:stretch>
            <a:fillRect/>
          </a:stretch>
        </p:blipFill>
        <p:spPr>
          <a:xfrm>
            <a:off x="9234537" y="1398191"/>
            <a:ext cx="4297681" cy="4256023"/>
          </a:xfrm>
          <a:prstGeom prst="rect">
            <a:avLst/>
          </a:prstGeom>
        </p:spPr>
      </p:pic>
    </p:spTree>
    <p:extLst>
      <p:ext uri="{BB962C8B-B14F-4D97-AF65-F5344CB8AC3E}">
        <p14:creationId xmlns:p14="http://schemas.microsoft.com/office/powerpoint/2010/main" val="31917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20" grpId="0" animBg="1"/>
      <p:bldP spid="21" grpId="0"/>
      <p:bldP spid="25" grpId="0"/>
      <p:bldP spid="26"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A907A824-81EA-0F17-10C8-996599C67510}"/>
              </a:ext>
            </a:extLst>
          </p:cNvPr>
          <p:cNvGrpSpPr/>
          <p:nvPr/>
        </p:nvGrpSpPr>
        <p:grpSpPr>
          <a:xfrm>
            <a:off x="1892808" y="1677406"/>
            <a:ext cx="9930384" cy="1701592"/>
            <a:chOff x="2039112" y="2057738"/>
            <a:chExt cx="9930384" cy="1701592"/>
          </a:xfrm>
        </p:grpSpPr>
        <p:sp>
          <p:nvSpPr>
            <p:cNvPr id="5" name="Dikdörtgen 4">
              <a:extLst>
                <a:ext uri="{FF2B5EF4-FFF2-40B4-BE49-F238E27FC236}">
                  <a16:creationId xmlns:a16="http://schemas.microsoft.com/office/drawing/2014/main" id="{9EDFC5ED-E40E-4097-1B85-AA01D970B41C}"/>
                </a:ext>
              </a:extLst>
            </p:cNvPr>
            <p:cNvSpPr/>
            <p:nvPr/>
          </p:nvSpPr>
          <p:spPr>
            <a:xfrm>
              <a:off x="2706624" y="2475844"/>
              <a:ext cx="8814815" cy="128348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30BF96F5-B85A-01CC-1C82-F36BCDDB6DEE}"/>
                </a:ext>
              </a:extLst>
            </p:cNvPr>
            <p:cNvSpPr/>
            <p:nvPr/>
          </p:nvSpPr>
          <p:spPr>
            <a:xfrm>
              <a:off x="2176272" y="2057738"/>
              <a:ext cx="9656064" cy="1504706"/>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B698E9EC-BB56-D485-09AC-6C50A4F7AF3D}"/>
                </a:ext>
              </a:extLst>
            </p:cNvPr>
            <p:cNvSpPr txBox="1"/>
            <p:nvPr/>
          </p:nvSpPr>
          <p:spPr>
            <a:xfrm>
              <a:off x="2039112" y="2148371"/>
              <a:ext cx="9930384" cy="1323439"/>
            </a:xfrm>
            <a:prstGeom prst="rect">
              <a:avLst/>
            </a:prstGeom>
            <a:noFill/>
          </p:spPr>
          <p:txBody>
            <a:bodyPr wrap="square" rtlCol="0">
              <a:spAutoFit/>
            </a:bodyPr>
            <a:lstStyle/>
            <a:p>
              <a:pPr algn="ctr"/>
              <a:r>
                <a:rPr lang="tr-TR" sz="4000" dirty="0">
                  <a:latin typeface="Arial Black" panose="020B0A04020102020204" pitchFamily="34" charset="0"/>
                </a:rPr>
                <a:t>ÖZEL YETENEK İLE ALAN LİSELERE YERLEŞTİRME İŞLEMİ</a:t>
              </a:r>
            </a:p>
          </p:txBody>
        </p:sp>
      </p:grpSp>
      <p:pic>
        <p:nvPicPr>
          <p:cNvPr id="20" name="Resim 19">
            <a:extLst>
              <a:ext uri="{FF2B5EF4-FFF2-40B4-BE49-F238E27FC236}">
                <a16:creationId xmlns:a16="http://schemas.microsoft.com/office/drawing/2014/main" id="{29423228-828E-7F68-3E65-6989335800A8}"/>
              </a:ext>
            </a:extLst>
          </p:cNvPr>
          <p:cNvPicPr>
            <a:picLocks noChangeAspect="1"/>
          </p:cNvPicPr>
          <p:nvPr/>
        </p:nvPicPr>
        <p:blipFill>
          <a:blip r:embed="rId2"/>
          <a:stretch>
            <a:fillRect/>
          </a:stretch>
        </p:blipFill>
        <p:spPr>
          <a:xfrm>
            <a:off x="1671818" y="4084997"/>
            <a:ext cx="5167894" cy="4418923"/>
          </a:xfrm>
          <a:prstGeom prst="rect">
            <a:avLst/>
          </a:prstGeom>
        </p:spPr>
      </p:pic>
      <p:pic>
        <p:nvPicPr>
          <p:cNvPr id="24" name="Resim 23">
            <a:extLst>
              <a:ext uri="{FF2B5EF4-FFF2-40B4-BE49-F238E27FC236}">
                <a16:creationId xmlns:a16="http://schemas.microsoft.com/office/drawing/2014/main" id="{83F6C8F8-1658-85F0-DF43-D1A6A0C21E58}"/>
              </a:ext>
            </a:extLst>
          </p:cNvPr>
          <p:cNvPicPr>
            <a:picLocks noChangeAspect="1"/>
          </p:cNvPicPr>
          <p:nvPr/>
        </p:nvPicPr>
        <p:blipFill>
          <a:blip r:embed="rId3"/>
          <a:stretch>
            <a:fillRect/>
          </a:stretch>
        </p:blipFill>
        <p:spPr>
          <a:xfrm>
            <a:off x="7073843" y="4084998"/>
            <a:ext cx="5222364" cy="4418922"/>
          </a:xfrm>
          <a:prstGeom prst="rect">
            <a:avLst/>
          </a:prstGeom>
        </p:spPr>
      </p:pic>
      <p:sp>
        <p:nvSpPr>
          <p:cNvPr id="25" name="Metin kutusu 24">
            <a:extLst>
              <a:ext uri="{FF2B5EF4-FFF2-40B4-BE49-F238E27FC236}">
                <a16:creationId xmlns:a16="http://schemas.microsoft.com/office/drawing/2014/main" id="{7EE0211B-E568-8FDA-D025-B8AAA3A6DB43}"/>
              </a:ext>
            </a:extLst>
          </p:cNvPr>
          <p:cNvSpPr txBox="1"/>
          <p:nvPr/>
        </p:nvSpPr>
        <p:spPr>
          <a:xfrm>
            <a:off x="793994" y="5175504"/>
            <a:ext cx="4572000" cy="430887"/>
          </a:xfrm>
          <a:prstGeom prst="rect">
            <a:avLst/>
          </a:prstGeom>
          <a:noFill/>
        </p:spPr>
        <p:txBody>
          <a:bodyPr wrap="square" rtlCol="0">
            <a:spAutoFit/>
          </a:bodyPr>
          <a:lstStyle/>
          <a:p>
            <a:pPr algn="ctr"/>
            <a:r>
              <a:rPr lang="tr-TR" sz="2200" b="1" dirty="0"/>
              <a:t>ÖZEL YETENEK SINAVI</a:t>
            </a:r>
          </a:p>
        </p:txBody>
      </p:sp>
      <p:sp>
        <p:nvSpPr>
          <p:cNvPr id="26" name="Metin kutusu 25">
            <a:extLst>
              <a:ext uri="{FF2B5EF4-FFF2-40B4-BE49-F238E27FC236}">
                <a16:creationId xmlns:a16="http://schemas.microsoft.com/office/drawing/2014/main" id="{CDD79917-15CE-AC90-B142-59FC8F794121}"/>
              </a:ext>
            </a:extLst>
          </p:cNvPr>
          <p:cNvSpPr txBox="1"/>
          <p:nvPr/>
        </p:nvSpPr>
        <p:spPr>
          <a:xfrm>
            <a:off x="6279926" y="5167478"/>
            <a:ext cx="4572000" cy="430887"/>
          </a:xfrm>
          <a:prstGeom prst="rect">
            <a:avLst/>
          </a:prstGeom>
          <a:noFill/>
        </p:spPr>
        <p:txBody>
          <a:bodyPr wrap="square" rtlCol="0">
            <a:spAutoFit/>
          </a:bodyPr>
          <a:lstStyle/>
          <a:p>
            <a:pPr algn="ctr"/>
            <a:r>
              <a:rPr lang="tr-TR" sz="2200" b="1" dirty="0"/>
              <a:t>OBP</a:t>
            </a:r>
          </a:p>
        </p:txBody>
      </p:sp>
      <p:sp>
        <p:nvSpPr>
          <p:cNvPr id="27" name="Metin kutusu 26">
            <a:extLst>
              <a:ext uri="{FF2B5EF4-FFF2-40B4-BE49-F238E27FC236}">
                <a16:creationId xmlns:a16="http://schemas.microsoft.com/office/drawing/2014/main" id="{CD3DCB6A-0FE1-0C77-E361-C750087528F3}"/>
              </a:ext>
            </a:extLst>
          </p:cNvPr>
          <p:cNvSpPr txBox="1"/>
          <p:nvPr/>
        </p:nvSpPr>
        <p:spPr>
          <a:xfrm>
            <a:off x="1964426" y="5777502"/>
            <a:ext cx="4572000" cy="1323439"/>
          </a:xfrm>
          <a:prstGeom prst="rect">
            <a:avLst/>
          </a:prstGeom>
          <a:noFill/>
        </p:spPr>
        <p:txBody>
          <a:bodyPr wrap="square" rtlCol="0">
            <a:spAutoFit/>
          </a:bodyPr>
          <a:lstStyle/>
          <a:p>
            <a:pPr algn="ctr"/>
            <a:r>
              <a:rPr lang="tr-TR" sz="8000" b="1" dirty="0"/>
              <a:t>%70</a:t>
            </a:r>
          </a:p>
        </p:txBody>
      </p:sp>
      <p:sp>
        <p:nvSpPr>
          <p:cNvPr id="31" name="Metin kutusu 30">
            <a:extLst>
              <a:ext uri="{FF2B5EF4-FFF2-40B4-BE49-F238E27FC236}">
                <a16:creationId xmlns:a16="http://schemas.microsoft.com/office/drawing/2014/main" id="{0B30008F-D3E6-7764-23D8-0C45AB667571}"/>
              </a:ext>
            </a:extLst>
          </p:cNvPr>
          <p:cNvSpPr txBox="1"/>
          <p:nvPr/>
        </p:nvSpPr>
        <p:spPr>
          <a:xfrm>
            <a:off x="7240514" y="5777502"/>
            <a:ext cx="4572000" cy="1323439"/>
          </a:xfrm>
          <a:prstGeom prst="rect">
            <a:avLst/>
          </a:prstGeom>
          <a:noFill/>
        </p:spPr>
        <p:txBody>
          <a:bodyPr wrap="square" rtlCol="0">
            <a:spAutoFit/>
          </a:bodyPr>
          <a:lstStyle/>
          <a:p>
            <a:pPr algn="ctr"/>
            <a:r>
              <a:rPr lang="tr-TR" sz="8000" b="1" dirty="0"/>
              <a:t>%30</a:t>
            </a:r>
          </a:p>
        </p:txBody>
      </p:sp>
      <p:sp>
        <p:nvSpPr>
          <p:cNvPr id="33" name="Metin kutusu 32">
            <a:extLst>
              <a:ext uri="{FF2B5EF4-FFF2-40B4-BE49-F238E27FC236}">
                <a16:creationId xmlns:a16="http://schemas.microsoft.com/office/drawing/2014/main" id="{A2A7FEFA-7F18-3539-36AD-E3F0FF9028F5}"/>
              </a:ext>
            </a:extLst>
          </p:cNvPr>
          <p:cNvSpPr txBox="1"/>
          <p:nvPr/>
        </p:nvSpPr>
        <p:spPr>
          <a:xfrm>
            <a:off x="1434074" y="8862805"/>
            <a:ext cx="11612880" cy="954107"/>
          </a:xfrm>
          <a:prstGeom prst="rect">
            <a:avLst/>
          </a:prstGeom>
          <a:noFill/>
        </p:spPr>
        <p:txBody>
          <a:bodyPr wrap="square" rtlCol="0">
            <a:spAutoFit/>
          </a:bodyPr>
          <a:lstStyle/>
          <a:p>
            <a:pPr algn="ctr"/>
            <a:r>
              <a:rPr lang="tr-TR" sz="2800" b="1" dirty="0">
                <a:solidFill>
                  <a:srgbClr val="F35305"/>
                </a:solidFill>
              </a:rPr>
              <a:t>Özel Yetenek Sınavları Haziran Ayı Sonu – Temmuz Ayı Başlarında Okulların Sitelerinde Belirtmiş Olduğu Yerlerde Yetenek Sınavlarını Yapacaklardır.</a:t>
            </a:r>
          </a:p>
        </p:txBody>
      </p:sp>
      <p:sp>
        <p:nvSpPr>
          <p:cNvPr id="34" name="Yıldız: 4 Nokta 33">
            <a:extLst>
              <a:ext uri="{FF2B5EF4-FFF2-40B4-BE49-F238E27FC236}">
                <a16:creationId xmlns:a16="http://schemas.microsoft.com/office/drawing/2014/main" id="{85932AE3-BAA1-1F6F-1E79-496A155DD20E}"/>
              </a:ext>
            </a:extLst>
          </p:cNvPr>
          <p:cNvSpPr/>
          <p:nvPr/>
        </p:nvSpPr>
        <p:spPr>
          <a:xfrm>
            <a:off x="1129592" y="8862805"/>
            <a:ext cx="608964" cy="530352"/>
          </a:xfrm>
          <a:prstGeom prst="star4">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rgbClr val="333333"/>
              </a:solidFill>
            </a:endParaRPr>
          </a:p>
        </p:txBody>
      </p:sp>
      <p:pic>
        <p:nvPicPr>
          <p:cNvPr id="38" name="Resim 37">
            <a:extLst>
              <a:ext uri="{FF2B5EF4-FFF2-40B4-BE49-F238E27FC236}">
                <a16:creationId xmlns:a16="http://schemas.microsoft.com/office/drawing/2014/main" id="{D6505CA0-0706-0A6F-0734-41B5A7873DEB}"/>
              </a:ext>
            </a:extLst>
          </p:cNvPr>
          <p:cNvPicPr>
            <a:picLocks noChangeAspect="1"/>
          </p:cNvPicPr>
          <p:nvPr/>
        </p:nvPicPr>
        <p:blipFill>
          <a:blip r:embed="rId4"/>
          <a:stretch>
            <a:fillRect/>
          </a:stretch>
        </p:blipFill>
        <p:spPr>
          <a:xfrm>
            <a:off x="2741245" y="9957550"/>
            <a:ext cx="7590361" cy="3325876"/>
          </a:xfrm>
          <a:prstGeom prst="rect">
            <a:avLst/>
          </a:prstGeom>
        </p:spPr>
      </p:pic>
    </p:spTree>
    <p:extLst>
      <p:ext uri="{BB962C8B-B14F-4D97-AF65-F5344CB8AC3E}">
        <p14:creationId xmlns:p14="http://schemas.microsoft.com/office/powerpoint/2010/main" val="32512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1" grpId="0"/>
      <p:bldP spid="33" grpId="0"/>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7A2ADC79-0175-9857-C99F-DE15C1F5E6A7}"/>
              </a:ext>
            </a:extLst>
          </p:cNvPr>
          <p:cNvGrpSpPr/>
          <p:nvPr/>
        </p:nvGrpSpPr>
        <p:grpSpPr>
          <a:xfrm>
            <a:off x="1892808" y="860117"/>
            <a:ext cx="9930384" cy="1116835"/>
            <a:chOff x="2039112" y="2057738"/>
            <a:chExt cx="9930384" cy="1116835"/>
          </a:xfrm>
        </p:grpSpPr>
        <p:sp>
          <p:nvSpPr>
            <p:cNvPr id="5" name="Dikdörtgen 4">
              <a:extLst>
                <a:ext uri="{FF2B5EF4-FFF2-40B4-BE49-F238E27FC236}">
                  <a16:creationId xmlns:a16="http://schemas.microsoft.com/office/drawing/2014/main" id="{8269A098-0D48-F086-2519-B6D10215A2DE}"/>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6F871521-6660-C74F-B5EC-705A318926F5}"/>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EFF5CA4C-E002-A7A2-7927-27065C050615}"/>
                </a:ext>
              </a:extLst>
            </p:cNvPr>
            <p:cNvSpPr txBox="1"/>
            <p:nvPr/>
          </p:nvSpPr>
          <p:spPr>
            <a:xfrm>
              <a:off x="2039112" y="2179283"/>
              <a:ext cx="9930384" cy="707886"/>
            </a:xfrm>
            <a:prstGeom prst="rect">
              <a:avLst/>
            </a:prstGeom>
            <a:noFill/>
          </p:spPr>
          <p:txBody>
            <a:bodyPr wrap="square" rtlCol="0">
              <a:spAutoFit/>
            </a:bodyPr>
            <a:lstStyle/>
            <a:p>
              <a:pPr algn="ctr"/>
              <a:r>
                <a:rPr lang="tr-TR" sz="4000" dirty="0">
                  <a:latin typeface="Arial Black" panose="020B0A04020102020204" pitchFamily="34" charset="0"/>
                </a:rPr>
                <a:t>SIKÇA SORULAN SORULAR</a:t>
              </a:r>
            </a:p>
          </p:txBody>
        </p:sp>
      </p:grpSp>
      <p:sp>
        <p:nvSpPr>
          <p:cNvPr id="9" name="Metin kutusu 8">
            <a:extLst>
              <a:ext uri="{FF2B5EF4-FFF2-40B4-BE49-F238E27FC236}">
                <a16:creationId xmlns:a16="http://schemas.microsoft.com/office/drawing/2014/main" id="{4378DC7B-A8B3-5A7D-EEB7-15872854EF52}"/>
              </a:ext>
            </a:extLst>
          </p:cNvPr>
          <p:cNvSpPr txBox="1"/>
          <p:nvPr/>
        </p:nvSpPr>
        <p:spPr>
          <a:xfrm>
            <a:off x="891540" y="2502961"/>
            <a:ext cx="11932920" cy="8710077"/>
          </a:xfrm>
          <a:prstGeom prst="rect">
            <a:avLst/>
          </a:prstGeom>
          <a:noFill/>
        </p:spPr>
        <p:txBody>
          <a:bodyPr wrap="square">
            <a:spAutoFit/>
          </a:bodyPr>
          <a:lstStyle/>
          <a:p>
            <a:r>
              <a:rPr lang="tr-TR" sz="2800" b="1" dirty="0">
                <a:solidFill>
                  <a:srgbClr val="F35305"/>
                </a:solidFill>
              </a:rPr>
              <a:t>1.LGS sonucu nereden ilan ediliyor?</a:t>
            </a:r>
          </a:p>
          <a:p>
            <a:r>
              <a:rPr lang="tr-TR" sz="2800" b="1" dirty="0">
                <a:solidFill>
                  <a:srgbClr val="333333"/>
                </a:solidFill>
              </a:rPr>
              <a:t>Sonuçlar e-okul üzerinden ilan edilmektedir.</a:t>
            </a:r>
          </a:p>
          <a:p>
            <a:r>
              <a:rPr lang="tr-TR" sz="2800" b="1" dirty="0">
                <a:solidFill>
                  <a:srgbClr val="F35305"/>
                </a:solidFill>
              </a:rPr>
              <a:t>2. Çocuğum LGS’ ye girmedi. Nereye yerleşecek?</a:t>
            </a:r>
          </a:p>
          <a:p>
            <a:r>
              <a:rPr lang="tr-TR" sz="2800" b="1" dirty="0">
                <a:solidFill>
                  <a:srgbClr val="333333"/>
                </a:solidFill>
              </a:rPr>
              <a:t>Sınava girmeyen öğrenciler Yerel Yerleştirme ile Öğrenci Alan Okullar ve Pansiyonlu Okullar olmak üzere iki grupta tercih yapabileceklerdir.</a:t>
            </a:r>
          </a:p>
          <a:p>
            <a:r>
              <a:rPr lang="tr-TR" sz="2800" b="1" dirty="0">
                <a:solidFill>
                  <a:srgbClr val="F35305"/>
                </a:solidFill>
              </a:rPr>
              <a:t>3. LGS puanımla tercih yapacağım. Yerel yerleştirmeden tercih yapmak zorunlu mu?</a:t>
            </a:r>
          </a:p>
          <a:p>
            <a:r>
              <a:rPr lang="tr-TR" sz="2800" b="1" dirty="0">
                <a:solidFill>
                  <a:srgbClr val="333333"/>
                </a:solidFill>
              </a:rPr>
              <a:t>Evet. LGS puanı ile alan okullar için isteğe bağlı olarak yapılan merkezi yerleştirmeden önce mutlaka yerel yerleştirmeden en az 1 tercih yapmak zorunludur. Yerel yerleştirmeden bir okul seçilmeden merkezi yerleştirme ekranı açılmaz.</a:t>
            </a:r>
          </a:p>
          <a:p>
            <a:r>
              <a:rPr lang="tr-TR" sz="2800" b="1" dirty="0">
                <a:solidFill>
                  <a:srgbClr val="F35305"/>
                </a:solidFill>
              </a:rPr>
              <a:t>4. Yerel ve merkezi yerleştirmeden hangisi daha önceliklidir?</a:t>
            </a:r>
          </a:p>
          <a:p>
            <a:r>
              <a:rPr lang="tr-TR" sz="2800" b="1" dirty="0">
                <a:solidFill>
                  <a:srgbClr val="333333"/>
                </a:solidFill>
              </a:rPr>
              <a:t>Tercihleriniz arasında merkezi yerleştirme ile alan okullar var ise sistem öncelikli olarak merkezi yerleştirmeden öğrenci alan liselere yerleştirmeye çalışır, eğer buradaki tercihlerine yerleşemezse yerel yerleştirmedeki liselere geçer ve en son olarak listelerinde var ise pansiyonlu okulları değerlendirir.</a:t>
            </a:r>
          </a:p>
          <a:p>
            <a:r>
              <a:rPr lang="tr-TR" sz="2800" b="1" dirty="0">
                <a:solidFill>
                  <a:srgbClr val="F35305"/>
                </a:solidFill>
              </a:rPr>
              <a:t>5. Liselerin taban puanları var mı?</a:t>
            </a:r>
          </a:p>
          <a:p>
            <a:r>
              <a:rPr lang="tr-TR" sz="2800" b="1" dirty="0">
                <a:solidFill>
                  <a:srgbClr val="333333"/>
                </a:solidFill>
              </a:rPr>
              <a:t>Taban puanlar, merkezi yerleştirme ile öğrenci alan liselerde LGS yüzdelik dilimlerine, yerel yerleştirme ile öğrenci alan liselerde de OBP puanlarına göre değişiklik gösterebilir.</a:t>
            </a:r>
          </a:p>
        </p:txBody>
      </p:sp>
      <p:pic>
        <p:nvPicPr>
          <p:cNvPr id="10" name="Resim 9">
            <a:extLst>
              <a:ext uri="{FF2B5EF4-FFF2-40B4-BE49-F238E27FC236}">
                <a16:creationId xmlns:a16="http://schemas.microsoft.com/office/drawing/2014/main" id="{5F313132-90FF-F50F-3DBA-3DCF28DE562C}"/>
              </a:ext>
            </a:extLst>
          </p:cNvPr>
          <p:cNvPicPr>
            <a:picLocks noChangeAspect="1"/>
          </p:cNvPicPr>
          <p:nvPr/>
        </p:nvPicPr>
        <p:blipFill>
          <a:blip r:embed="rId2"/>
          <a:stretch>
            <a:fillRect/>
          </a:stretch>
        </p:blipFill>
        <p:spPr>
          <a:xfrm>
            <a:off x="10826495" y="1278223"/>
            <a:ext cx="2845268" cy="2507393"/>
          </a:xfrm>
          <a:prstGeom prst="rect">
            <a:avLst/>
          </a:prstGeom>
        </p:spPr>
      </p:pic>
    </p:spTree>
    <p:extLst>
      <p:ext uri="{BB962C8B-B14F-4D97-AF65-F5344CB8AC3E}">
        <p14:creationId xmlns:p14="http://schemas.microsoft.com/office/powerpoint/2010/main" val="115921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7A2ADC79-0175-9857-C99F-DE15C1F5E6A7}"/>
              </a:ext>
            </a:extLst>
          </p:cNvPr>
          <p:cNvGrpSpPr/>
          <p:nvPr/>
        </p:nvGrpSpPr>
        <p:grpSpPr>
          <a:xfrm>
            <a:off x="1892808" y="1117646"/>
            <a:ext cx="9930384" cy="1116835"/>
            <a:chOff x="2039112" y="2057738"/>
            <a:chExt cx="9930384" cy="1116835"/>
          </a:xfrm>
        </p:grpSpPr>
        <p:sp>
          <p:nvSpPr>
            <p:cNvPr id="5" name="Dikdörtgen 4">
              <a:extLst>
                <a:ext uri="{FF2B5EF4-FFF2-40B4-BE49-F238E27FC236}">
                  <a16:creationId xmlns:a16="http://schemas.microsoft.com/office/drawing/2014/main" id="{8269A098-0D48-F086-2519-B6D10215A2DE}"/>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6F871521-6660-C74F-B5EC-705A318926F5}"/>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EFF5CA4C-E002-A7A2-7927-27065C050615}"/>
                </a:ext>
              </a:extLst>
            </p:cNvPr>
            <p:cNvSpPr txBox="1"/>
            <p:nvPr/>
          </p:nvSpPr>
          <p:spPr>
            <a:xfrm>
              <a:off x="2039112" y="2179283"/>
              <a:ext cx="9930384" cy="707886"/>
            </a:xfrm>
            <a:prstGeom prst="rect">
              <a:avLst/>
            </a:prstGeom>
            <a:noFill/>
          </p:spPr>
          <p:txBody>
            <a:bodyPr wrap="square" rtlCol="0">
              <a:spAutoFit/>
            </a:bodyPr>
            <a:lstStyle/>
            <a:p>
              <a:pPr algn="ctr"/>
              <a:r>
                <a:rPr lang="tr-TR" sz="4000" dirty="0">
                  <a:latin typeface="Arial Black" panose="020B0A04020102020204" pitchFamily="34" charset="0"/>
                </a:rPr>
                <a:t>SIKÇA SORULAN SORULAR</a:t>
              </a:r>
            </a:p>
          </p:txBody>
        </p:sp>
      </p:grpSp>
      <p:sp>
        <p:nvSpPr>
          <p:cNvPr id="9" name="Metin kutusu 8">
            <a:extLst>
              <a:ext uri="{FF2B5EF4-FFF2-40B4-BE49-F238E27FC236}">
                <a16:creationId xmlns:a16="http://schemas.microsoft.com/office/drawing/2014/main" id="{4378DC7B-A8B3-5A7D-EEB7-15872854EF52}"/>
              </a:ext>
            </a:extLst>
          </p:cNvPr>
          <p:cNvSpPr txBox="1"/>
          <p:nvPr/>
        </p:nvSpPr>
        <p:spPr>
          <a:xfrm>
            <a:off x="1014984" y="2696569"/>
            <a:ext cx="12006072" cy="7478970"/>
          </a:xfrm>
          <a:prstGeom prst="rect">
            <a:avLst/>
          </a:prstGeom>
          <a:noFill/>
        </p:spPr>
        <p:txBody>
          <a:bodyPr wrap="square">
            <a:spAutoFit/>
          </a:bodyPr>
          <a:lstStyle/>
          <a:p>
            <a:r>
              <a:rPr lang="tr-TR" sz="2400" b="1" dirty="0">
                <a:solidFill>
                  <a:srgbClr val="F35305"/>
                </a:solidFill>
              </a:rPr>
              <a:t>6. Tercihlerimi yaptıktan sonra nasıl onaylatacağım?</a:t>
            </a:r>
          </a:p>
          <a:p>
            <a:r>
              <a:rPr lang="tr-TR" sz="2400" b="1" dirty="0">
                <a:solidFill>
                  <a:srgbClr val="333333"/>
                </a:solidFill>
              </a:rPr>
              <a:t>Tercih işlemlerini e-okuldan yaptıktan sonra öğrenci velisi herhangi bir ortaokul/imam hatip</a:t>
            </a:r>
          </a:p>
          <a:p>
            <a:r>
              <a:rPr lang="tr-TR" sz="2400" b="1" dirty="0">
                <a:solidFill>
                  <a:srgbClr val="333333"/>
                </a:solidFill>
              </a:rPr>
              <a:t>ortaokuluna giderek okul müdürlüklerinden tercihleri onaylatmalıdır.</a:t>
            </a:r>
          </a:p>
          <a:p>
            <a:r>
              <a:rPr lang="tr-TR" sz="2400" b="1" dirty="0">
                <a:solidFill>
                  <a:srgbClr val="F35305"/>
                </a:solidFill>
              </a:rPr>
              <a:t>7. Onaylattıktan sonra tercihlerimi değiştirebilir miyim?</a:t>
            </a:r>
          </a:p>
          <a:p>
            <a:r>
              <a:rPr lang="tr-TR" sz="2400" b="1" dirty="0">
                <a:solidFill>
                  <a:srgbClr val="333333"/>
                </a:solidFill>
              </a:rPr>
              <a:t>Evet. Öğrenci velisi herhangi bir ortaokul/imam hatip ortaokuluna giderek okul müdürlüklerinden dilekçe vererek tercihleri değiştirebilir. Bu işlemleri tercih süreci tamamlanmadan yapmanız gerekmektedir.</a:t>
            </a:r>
          </a:p>
          <a:p>
            <a:r>
              <a:rPr lang="tr-TR" sz="2400" b="1" dirty="0">
                <a:solidFill>
                  <a:srgbClr val="F35305"/>
                </a:solidFill>
              </a:rPr>
              <a:t>8. Özel okula gideceksem tercih yapmalı mıyım?</a:t>
            </a:r>
          </a:p>
          <a:p>
            <a:r>
              <a:rPr lang="tr-TR" sz="2400" b="1" dirty="0">
                <a:solidFill>
                  <a:srgbClr val="333333"/>
                </a:solidFill>
              </a:rPr>
              <a:t>Hayır. Özel okula gidecek öğrenci tercih yapmak zorunda değildir. Öğrenci velisi özel okula</a:t>
            </a:r>
          </a:p>
          <a:p>
            <a:r>
              <a:rPr lang="tr-TR" sz="2400" b="1" dirty="0">
                <a:solidFill>
                  <a:srgbClr val="333333"/>
                </a:solidFill>
              </a:rPr>
              <a:t>giderek öğrencisinin kaydını yaptırır. Özel okula kayıt yaptıran öğrenciye tercih ekranı açılmaz</a:t>
            </a:r>
          </a:p>
          <a:p>
            <a:r>
              <a:rPr lang="tr-TR" sz="2400" b="1" dirty="0">
                <a:solidFill>
                  <a:srgbClr val="333333"/>
                </a:solidFill>
              </a:rPr>
              <a:t>kaydını sildirmek şartıyla tercih yapabilir.</a:t>
            </a:r>
          </a:p>
          <a:p>
            <a:r>
              <a:rPr lang="tr-TR" sz="2400" b="1" dirty="0">
                <a:solidFill>
                  <a:srgbClr val="F35305"/>
                </a:solidFill>
              </a:rPr>
              <a:t>9. Mesleki eğitim merkezleri için tercih yapacak mıyım?</a:t>
            </a:r>
          </a:p>
          <a:p>
            <a:r>
              <a:rPr lang="tr-TR" sz="2400" b="1" dirty="0">
                <a:solidFill>
                  <a:srgbClr val="333333"/>
                </a:solidFill>
              </a:rPr>
              <a:t>Hayır. Bu okullara giderek kayıt yaptırabilirsiniz, tercih yapmanıza gerek yoktur.</a:t>
            </a:r>
          </a:p>
          <a:p>
            <a:r>
              <a:rPr lang="tr-TR" sz="2400" b="1" dirty="0">
                <a:solidFill>
                  <a:srgbClr val="F35305"/>
                </a:solidFill>
              </a:rPr>
              <a:t>10. Çocuğum tercih yaptı ancak yerleşemedi, ne yapmalıyız?</a:t>
            </a:r>
          </a:p>
          <a:p>
            <a:r>
              <a:rPr lang="tr-TR" sz="2400" b="1" dirty="0">
                <a:solidFill>
                  <a:srgbClr val="333333"/>
                </a:solidFill>
              </a:rPr>
              <a:t>Çocuğunuz ilk yerleştirme ve nakil işlemleri yapıldıktan sonra herhangi bir kuruma yerleşemediyse, velilerin başvurmaları halinde il/ilçe öğrenci yerleştirme komisyonlarınca uygun bir liseye yerleştirilir.</a:t>
            </a:r>
          </a:p>
          <a:p>
            <a:r>
              <a:rPr lang="tr-TR" sz="2400" b="1" dirty="0">
                <a:solidFill>
                  <a:srgbClr val="F35305"/>
                </a:solidFill>
              </a:rPr>
              <a:t>11. İlk tercihlerde bir okula yerleşen öğrenci nakillerde tercih yapabilir mi?</a:t>
            </a:r>
          </a:p>
          <a:p>
            <a:r>
              <a:rPr lang="tr-TR" sz="2400" b="1" dirty="0">
                <a:solidFill>
                  <a:srgbClr val="333333"/>
                </a:solidFill>
              </a:rPr>
              <a:t>Evet. Yerleşen öğrenci nakil dönemlerinde yeniden tercih yapabilir. Eğer nakillerde yeni bir lise kazanırsa kaydı o okula geçer, kazanamaz ise kaydı ilk kazandığı okulda kalır.</a:t>
            </a:r>
          </a:p>
        </p:txBody>
      </p:sp>
      <p:pic>
        <p:nvPicPr>
          <p:cNvPr id="19" name="Resim 18">
            <a:extLst>
              <a:ext uri="{FF2B5EF4-FFF2-40B4-BE49-F238E27FC236}">
                <a16:creationId xmlns:a16="http://schemas.microsoft.com/office/drawing/2014/main" id="{4C3DCE59-5A2E-E1B3-406F-AC32B549FC6D}"/>
              </a:ext>
            </a:extLst>
          </p:cNvPr>
          <p:cNvPicPr>
            <a:picLocks noChangeAspect="1"/>
          </p:cNvPicPr>
          <p:nvPr/>
        </p:nvPicPr>
        <p:blipFill>
          <a:blip r:embed="rId2"/>
          <a:stretch>
            <a:fillRect/>
          </a:stretch>
        </p:blipFill>
        <p:spPr>
          <a:xfrm>
            <a:off x="9843234" y="9984570"/>
            <a:ext cx="3612444" cy="3183467"/>
          </a:xfrm>
          <a:prstGeom prst="rect">
            <a:avLst/>
          </a:prstGeom>
        </p:spPr>
      </p:pic>
    </p:spTree>
    <p:extLst>
      <p:ext uri="{BB962C8B-B14F-4D97-AF65-F5344CB8AC3E}">
        <p14:creationId xmlns:p14="http://schemas.microsoft.com/office/powerpoint/2010/main" val="3102563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Resim 24">
            <a:extLst>
              <a:ext uri="{FF2B5EF4-FFF2-40B4-BE49-F238E27FC236}">
                <a16:creationId xmlns:a16="http://schemas.microsoft.com/office/drawing/2014/main" id="{CC64F249-5123-0358-0BA4-AA33240F9A30}"/>
              </a:ext>
            </a:extLst>
          </p:cNvPr>
          <p:cNvPicPr>
            <a:picLocks noChangeAspect="1"/>
          </p:cNvPicPr>
          <p:nvPr/>
        </p:nvPicPr>
        <p:blipFill>
          <a:blip r:embed="rId2"/>
          <a:stretch>
            <a:fillRect/>
          </a:stretch>
        </p:blipFill>
        <p:spPr>
          <a:xfrm>
            <a:off x="1410571" y="2322576"/>
            <a:ext cx="4514741" cy="4852904"/>
          </a:xfrm>
          <a:prstGeom prst="rect">
            <a:avLst/>
          </a:prstGeom>
        </p:spPr>
      </p:pic>
      <p:pic>
        <p:nvPicPr>
          <p:cNvPr id="27" name="Resim 26">
            <a:extLst>
              <a:ext uri="{FF2B5EF4-FFF2-40B4-BE49-F238E27FC236}">
                <a16:creationId xmlns:a16="http://schemas.microsoft.com/office/drawing/2014/main" id="{9CC3924E-57D2-30EB-AFB0-FD2A88A4E1C4}"/>
              </a:ext>
            </a:extLst>
          </p:cNvPr>
          <p:cNvPicPr>
            <a:picLocks noChangeAspect="1"/>
          </p:cNvPicPr>
          <p:nvPr/>
        </p:nvPicPr>
        <p:blipFill>
          <a:blip r:embed="rId3"/>
          <a:stretch>
            <a:fillRect/>
          </a:stretch>
        </p:blipFill>
        <p:spPr>
          <a:xfrm>
            <a:off x="8208655" y="2322576"/>
            <a:ext cx="4608903" cy="4852904"/>
          </a:xfrm>
          <a:prstGeom prst="rect">
            <a:avLst/>
          </a:prstGeom>
        </p:spPr>
      </p:pic>
      <p:pic>
        <p:nvPicPr>
          <p:cNvPr id="29" name="Resim 28">
            <a:extLst>
              <a:ext uri="{FF2B5EF4-FFF2-40B4-BE49-F238E27FC236}">
                <a16:creationId xmlns:a16="http://schemas.microsoft.com/office/drawing/2014/main" id="{DB332899-7B2E-0F16-C078-50D1EC8D995B}"/>
              </a:ext>
            </a:extLst>
          </p:cNvPr>
          <p:cNvPicPr>
            <a:picLocks noChangeAspect="1"/>
          </p:cNvPicPr>
          <p:nvPr/>
        </p:nvPicPr>
        <p:blipFill>
          <a:blip r:embed="rId4"/>
          <a:stretch>
            <a:fillRect/>
          </a:stretch>
        </p:blipFill>
        <p:spPr>
          <a:xfrm>
            <a:off x="8211313" y="7595799"/>
            <a:ext cx="4606246" cy="4852904"/>
          </a:xfrm>
          <a:prstGeom prst="rect">
            <a:avLst/>
          </a:prstGeom>
        </p:spPr>
      </p:pic>
      <p:pic>
        <p:nvPicPr>
          <p:cNvPr id="31" name="Resim 30">
            <a:extLst>
              <a:ext uri="{FF2B5EF4-FFF2-40B4-BE49-F238E27FC236}">
                <a16:creationId xmlns:a16="http://schemas.microsoft.com/office/drawing/2014/main" id="{74B809E5-8591-6130-7295-B99EAD6EB78C}"/>
              </a:ext>
            </a:extLst>
          </p:cNvPr>
          <p:cNvPicPr>
            <a:picLocks noChangeAspect="1"/>
          </p:cNvPicPr>
          <p:nvPr/>
        </p:nvPicPr>
        <p:blipFill>
          <a:blip r:embed="rId5"/>
          <a:stretch>
            <a:fillRect/>
          </a:stretch>
        </p:blipFill>
        <p:spPr>
          <a:xfrm>
            <a:off x="1250501" y="7595799"/>
            <a:ext cx="4608903" cy="4919778"/>
          </a:xfrm>
          <a:prstGeom prst="rect">
            <a:avLst/>
          </a:prstGeom>
        </p:spPr>
      </p:pic>
      <p:pic>
        <p:nvPicPr>
          <p:cNvPr id="36" name="Resim 35">
            <a:extLst>
              <a:ext uri="{FF2B5EF4-FFF2-40B4-BE49-F238E27FC236}">
                <a16:creationId xmlns:a16="http://schemas.microsoft.com/office/drawing/2014/main" id="{161CB8B8-0DB0-7445-56B8-E4B794734E88}"/>
              </a:ext>
            </a:extLst>
          </p:cNvPr>
          <p:cNvPicPr>
            <a:picLocks noChangeAspect="1"/>
          </p:cNvPicPr>
          <p:nvPr/>
        </p:nvPicPr>
        <p:blipFill>
          <a:blip r:embed="rId6"/>
          <a:stretch>
            <a:fillRect/>
          </a:stretch>
        </p:blipFill>
        <p:spPr>
          <a:xfrm>
            <a:off x="6017568" y="3930319"/>
            <a:ext cx="2098830" cy="818709"/>
          </a:xfrm>
          <a:prstGeom prst="rect">
            <a:avLst/>
          </a:prstGeom>
        </p:spPr>
      </p:pic>
      <p:pic>
        <p:nvPicPr>
          <p:cNvPr id="37" name="Resim 36">
            <a:extLst>
              <a:ext uri="{FF2B5EF4-FFF2-40B4-BE49-F238E27FC236}">
                <a16:creationId xmlns:a16="http://schemas.microsoft.com/office/drawing/2014/main" id="{5021FFBA-C0D2-3C35-38D0-8C609A07700A}"/>
              </a:ext>
            </a:extLst>
          </p:cNvPr>
          <p:cNvPicPr>
            <a:picLocks noChangeAspect="1"/>
          </p:cNvPicPr>
          <p:nvPr/>
        </p:nvPicPr>
        <p:blipFill>
          <a:blip r:embed="rId6"/>
          <a:stretch>
            <a:fillRect/>
          </a:stretch>
        </p:blipFill>
        <p:spPr>
          <a:xfrm rot="5400000">
            <a:off x="11768142" y="6976285"/>
            <a:ext cx="2098830" cy="818709"/>
          </a:xfrm>
          <a:prstGeom prst="rect">
            <a:avLst/>
          </a:prstGeom>
        </p:spPr>
      </p:pic>
      <p:pic>
        <p:nvPicPr>
          <p:cNvPr id="38" name="Resim 37">
            <a:extLst>
              <a:ext uri="{FF2B5EF4-FFF2-40B4-BE49-F238E27FC236}">
                <a16:creationId xmlns:a16="http://schemas.microsoft.com/office/drawing/2014/main" id="{22D62FA3-DC70-2380-3412-AFE0E261B031}"/>
              </a:ext>
            </a:extLst>
          </p:cNvPr>
          <p:cNvPicPr>
            <a:picLocks noChangeAspect="1"/>
          </p:cNvPicPr>
          <p:nvPr/>
        </p:nvPicPr>
        <p:blipFill>
          <a:blip r:embed="rId6"/>
          <a:stretch>
            <a:fillRect/>
          </a:stretch>
        </p:blipFill>
        <p:spPr>
          <a:xfrm rot="10800000">
            <a:off x="6017568" y="10579022"/>
            <a:ext cx="2098830" cy="818709"/>
          </a:xfrm>
          <a:prstGeom prst="rect">
            <a:avLst/>
          </a:prstGeom>
        </p:spPr>
      </p:pic>
      <p:pic>
        <p:nvPicPr>
          <p:cNvPr id="39" name="Resim 38">
            <a:extLst>
              <a:ext uri="{FF2B5EF4-FFF2-40B4-BE49-F238E27FC236}">
                <a16:creationId xmlns:a16="http://schemas.microsoft.com/office/drawing/2014/main" id="{445BB6F9-F639-35C0-61AE-B238512A5EF6}"/>
              </a:ext>
            </a:extLst>
          </p:cNvPr>
          <p:cNvPicPr>
            <a:picLocks noChangeAspect="1"/>
          </p:cNvPicPr>
          <p:nvPr/>
        </p:nvPicPr>
        <p:blipFill>
          <a:blip r:embed="rId6"/>
          <a:stretch>
            <a:fillRect/>
          </a:stretch>
        </p:blipFill>
        <p:spPr>
          <a:xfrm rot="16200000">
            <a:off x="166943" y="6802701"/>
            <a:ext cx="2098830" cy="818709"/>
          </a:xfrm>
          <a:prstGeom prst="rect">
            <a:avLst/>
          </a:prstGeom>
        </p:spPr>
      </p:pic>
      <p:sp>
        <p:nvSpPr>
          <p:cNvPr id="40" name="TextBox 28">
            <a:extLst>
              <a:ext uri="{FF2B5EF4-FFF2-40B4-BE49-F238E27FC236}">
                <a16:creationId xmlns:a16="http://schemas.microsoft.com/office/drawing/2014/main" id="{FDA78543-4F2C-06BD-84FD-C3C2A0B45A82}"/>
              </a:ext>
            </a:extLst>
          </p:cNvPr>
          <p:cNvSpPr txBox="1"/>
          <p:nvPr/>
        </p:nvSpPr>
        <p:spPr>
          <a:xfrm>
            <a:off x="2504936" y="4416244"/>
            <a:ext cx="2249466" cy="175432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a:solidFill>
                  <a:srgbClr val="C04B33"/>
                </a:solidFill>
                <a:cs typeface="Arial" panose="020B0604020202020204" pitchFamily="34" charset="0"/>
              </a:rPr>
              <a:t>Nisan </a:t>
            </a:r>
          </a:p>
          <a:p>
            <a:pPr algn="ctr"/>
            <a:r>
              <a:rPr lang="tr-TR" sz="5400" b="1" dirty="0">
                <a:solidFill>
                  <a:srgbClr val="C04B33"/>
                </a:solidFill>
                <a:cs typeface="Arial" panose="020B0604020202020204" pitchFamily="34" charset="0"/>
              </a:rPr>
              <a:t>2025</a:t>
            </a:r>
          </a:p>
        </p:txBody>
      </p:sp>
      <p:sp>
        <p:nvSpPr>
          <p:cNvPr id="41" name="TextBox 28">
            <a:extLst>
              <a:ext uri="{FF2B5EF4-FFF2-40B4-BE49-F238E27FC236}">
                <a16:creationId xmlns:a16="http://schemas.microsoft.com/office/drawing/2014/main" id="{ED1B28D5-E366-34EE-7FB2-9D5FC5A1C2CD}"/>
              </a:ext>
            </a:extLst>
          </p:cNvPr>
          <p:cNvSpPr txBox="1"/>
          <p:nvPr/>
        </p:nvSpPr>
        <p:spPr>
          <a:xfrm>
            <a:off x="9388372" y="4242116"/>
            <a:ext cx="2434819" cy="175432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a:solidFill>
                  <a:srgbClr val="538177"/>
                </a:solidFill>
                <a:cs typeface="Arial" panose="020B0604020202020204" pitchFamily="34" charset="0"/>
              </a:rPr>
              <a:t>Haziran </a:t>
            </a:r>
          </a:p>
          <a:p>
            <a:pPr algn="ctr"/>
            <a:r>
              <a:rPr lang="tr-TR" sz="5400" b="1" dirty="0">
                <a:solidFill>
                  <a:srgbClr val="538177"/>
                </a:solidFill>
                <a:cs typeface="Arial" panose="020B0604020202020204" pitchFamily="34" charset="0"/>
              </a:rPr>
              <a:t>2025</a:t>
            </a:r>
          </a:p>
        </p:txBody>
      </p:sp>
      <p:sp>
        <p:nvSpPr>
          <p:cNvPr id="42" name="TextBox 28">
            <a:extLst>
              <a:ext uri="{FF2B5EF4-FFF2-40B4-BE49-F238E27FC236}">
                <a16:creationId xmlns:a16="http://schemas.microsoft.com/office/drawing/2014/main" id="{060A8565-1088-41B5-32DB-C79D3A86BCD1}"/>
              </a:ext>
            </a:extLst>
          </p:cNvPr>
          <p:cNvSpPr txBox="1"/>
          <p:nvPr/>
        </p:nvSpPr>
        <p:spPr>
          <a:xfrm>
            <a:off x="2204772" y="9730539"/>
            <a:ext cx="2669410" cy="175432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a:solidFill>
                  <a:srgbClr val="637244"/>
                </a:solidFill>
                <a:cs typeface="Arial" panose="020B0604020202020204" pitchFamily="34" charset="0"/>
              </a:rPr>
              <a:t>Temmuz </a:t>
            </a:r>
          </a:p>
          <a:p>
            <a:pPr algn="ctr"/>
            <a:r>
              <a:rPr lang="tr-TR" sz="5400" b="1" dirty="0">
                <a:solidFill>
                  <a:srgbClr val="637244"/>
                </a:solidFill>
                <a:cs typeface="Arial" panose="020B0604020202020204" pitchFamily="34" charset="0"/>
              </a:rPr>
              <a:t>2025</a:t>
            </a:r>
          </a:p>
        </p:txBody>
      </p:sp>
      <p:sp>
        <p:nvSpPr>
          <p:cNvPr id="43" name="TextBox 28">
            <a:extLst>
              <a:ext uri="{FF2B5EF4-FFF2-40B4-BE49-F238E27FC236}">
                <a16:creationId xmlns:a16="http://schemas.microsoft.com/office/drawing/2014/main" id="{53E671BF-DCDD-3FDD-37E2-B7A2121442FD}"/>
              </a:ext>
            </a:extLst>
          </p:cNvPr>
          <p:cNvSpPr txBox="1"/>
          <p:nvPr/>
        </p:nvSpPr>
        <p:spPr>
          <a:xfrm>
            <a:off x="9368049" y="9663665"/>
            <a:ext cx="2416514" cy="175432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a:solidFill>
                  <a:srgbClr val="AA8139"/>
                </a:solidFill>
                <a:cs typeface="Arial" panose="020B0604020202020204" pitchFamily="34" charset="0"/>
              </a:rPr>
              <a:t>Haziran </a:t>
            </a:r>
          </a:p>
          <a:p>
            <a:pPr algn="ctr"/>
            <a:r>
              <a:rPr lang="tr-TR" sz="5400" b="1" dirty="0">
                <a:solidFill>
                  <a:srgbClr val="AA8139"/>
                </a:solidFill>
                <a:cs typeface="Arial" panose="020B0604020202020204" pitchFamily="34" charset="0"/>
              </a:rPr>
              <a:t>2025</a:t>
            </a:r>
          </a:p>
        </p:txBody>
      </p:sp>
      <p:sp>
        <p:nvSpPr>
          <p:cNvPr id="44" name="TextBox 28">
            <a:extLst>
              <a:ext uri="{FF2B5EF4-FFF2-40B4-BE49-F238E27FC236}">
                <a16:creationId xmlns:a16="http://schemas.microsoft.com/office/drawing/2014/main" id="{7B141933-C05C-16E3-93C6-DDFAA0876942}"/>
              </a:ext>
            </a:extLst>
          </p:cNvPr>
          <p:cNvSpPr txBox="1"/>
          <p:nvPr/>
        </p:nvSpPr>
        <p:spPr>
          <a:xfrm>
            <a:off x="2410381" y="3472100"/>
            <a:ext cx="2515120" cy="95410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dirty="0">
                <a:solidFill>
                  <a:srgbClr val="C04B33"/>
                </a:solidFill>
                <a:cs typeface="Arial" panose="020B0604020202020204" pitchFamily="34" charset="0"/>
              </a:rPr>
              <a:t>Sınava Başvuru Tarihi</a:t>
            </a:r>
          </a:p>
        </p:txBody>
      </p:sp>
      <p:sp>
        <p:nvSpPr>
          <p:cNvPr id="45" name="TextBox 28">
            <a:extLst>
              <a:ext uri="{FF2B5EF4-FFF2-40B4-BE49-F238E27FC236}">
                <a16:creationId xmlns:a16="http://schemas.microsoft.com/office/drawing/2014/main" id="{7B8C5BFD-0ED2-3A75-CE48-41BB01EFB63F}"/>
              </a:ext>
            </a:extLst>
          </p:cNvPr>
          <p:cNvSpPr txBox="1"/>
          <p:nvPr/>
        </p:nvSpPr>
        <p:spPr>
          <a:xfrm>
            <a:off x="9249555" y="3666237"/>
            <a:ext cx="2515120"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dirty="0">
                <a:solidFill>
                  <a:srgbClr val="538177"/>
                </a:solidFill>
                <a:cs typeface="Arial" panose="020B0604020202020204" pitchFamily="34" charset="0"/>
              </a:rPr>
              <a:t>Sınav Tarihi</a:t>
            </a:r>
          </a:p>
        </p:txBody>
      </p:sp>
      <p:sp>
        <p:nvSpPr>
          <p:cNvPr id="46" name="TextBox 28">
            <a:extLst>
              <a:ext uri="{FF2B5EF4-FFF2-40B4-BE49-F238E27FC236}">
                <a16:creationId xmlns:a16="http://schemas.microsoft.com/office/drawing/2014/main" id="{7BC3A681-5807-4963-0341-30D43E32CBE0}"/>
              </a:ext>
            </a:extLst>
          </p:cNvPr>
          <p:cNvSpPr txBox="1"/>
          <p:nvPr/>
        </p:nvSpPr>
        <p:spPr>
          <a:xfrm>
            <a:off x="9048462" y="8638455"/>
            <a:ext cx="2912951" cy="95410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dirty="0">
                <a:solidFill>
                  <a:srgbClr val="AA8139"/>
                </a:solidFill>
                <a:cs typeface="Arial" panose="020B0604020202020204" pitchFamily="34" charset="0"/>
              </a:rPr>
              <a:t>Sınav Sonuç Açıklanma Tarihi</a:t>
            </a:r>
          </a:p>
        </p:txBody>
      </p:sp>
      <p:sp>
        <p:nvSpPr>
          <p:cNvPr id="47" name="TextBox 28">
            <a:extLst>
              <a:ext uri="{FF2B5EF4-FFF2-40B4-BE49-F238E27FC236}">
                <a16:creationId xmlns:a16="http://schemas.microsoft.com/office/drawing/2014/main" id="{E685C1DD-C0F6-4EB9-E119-6FB4390D9AE4}"/>
              </a:ext>
            </a:extLst>
          </p:cNvPr>
          <p:cNvSpPr txBox="1"/>
          <p:nvPr/>
        </p:nvSpPr>
        <p:spPr>
          <a:xfrm>
            <a:off x="1988969" y="9055994"/>
            <a:ext cx="2876069"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dirty="0">
                <a:solidFill>
                  <a:srgbClr val="637244"/>
                </a:solidFill>
                <a:cs typeface="Arial" panose="020B0604020202020204" pitchFamily="34" charset="0"/>
              </a:rPr>
              <a:t>Tercih Dönemi</a:t>
            </a:r>
          </a:p>
        </p:txBody>
      </p:sp>
      <p:sp>
        <p:nvSpPr>
          <p:cNvPr id="51" name="Dikdörtgen 50">
            <a:extLst>
              <a:ext uri="{FF2B5EF4-FFF2-40B4-BE49-F238E27FC236}">
                <a16:creationId xmlns:a16="http://schemas.microsoft.com/office/drawing/2014/main" id="{ADAEB401-E5D2-EB7F-59E4-82121770139F}"/>
              </a:ext>
            </a:extLst>
          </p:cNvPr>
          <p:cNvSpPr/>
          <p:nvPr/>
        </p:nvSpPr>
        <p:spPr>
          <a:xfrm>
            <a:off x="3035809" y="97622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2" name="Grup 31">
            <a:extLst>
              <a:ext uri="{FF2B5EF4-FFF2-40B4-BE49-F238E27FC236}">
                <a16:creationId xmlns:a16="http://schemas.microsoft.com/office/drawing/2014/main" id="{29C789C7-5850-95D5-6BDB-9694C363FDD9}"/>
              </a:ext>
            </a:extLst>
          </p:cNvPr>
          <p:cNvGrpSpPr/>
          <p:nvPr/>
        </p:nvGrpSpPr>
        <p:grpSpPr>
          <a:xfrm>
            <a:off x="1892808" y="558122"/>
            <a:ext cx="9930384" cy="914400"/>
            <a:chOff x="2139696" y="1615815"/>
            <a:chExt cx="9930384" cy="914400"/>
          </a:xfrm>
        </p:grpSpPr>
        <p:sp>
          <p:nvSpPr>
            <p:cNvPr id="33" name="Dikdörtgen 32">
              <a:extLst>
                <a:ext uri="{FF2B5EF4-FFF2-40B4-BE49-F238E27FC236}">
                  <a16:creationId xmlns:a16="http://schemas.microsoft.com/office/drawing/2014/main" id="{D9B1F18E-43C7-BA37-2023-70384D6C5B5D}"/>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a:extLst>
                <a:ext uri="{FF2B5EF4-FFF2-40B4-BE49-F238E27FC236}">
                  <a16:creationId xmlns:a16="http://schemas.microsoft.com/office/drawing/2014/main" id="{FB328063-DBE3-5E23-49E5-9C2EA9A3E0CB}"/>
                </a:ext>
              </a:extLst>
            </p:cNvPr>
            <p:cNvSpPr txBox="1"/>
            <p:nvPr/>
          </p:nvSpPr>
          <p:spPr>
            <a:xfrm>
              <a:off x="2139696" y="1719072"/>
              <a:ext cx="9930384" cy="707886"/>
            </a:xfrm>
            <a:prstGeom prst="rect">
              <a:avLst/>
            </a:prstGeom>
            <a:noFill/>
          </p:spPr>
          <p:txBody>
            <a:bodyPr wrap="square" rtlCol="0">
              <a:spAutoFit/>
            </a:bodyPr>
            <a:lstStyle/>
            <a:p>
              <a:pPr algn="ctr"/>
              <a:r>
                <a:rPr lang="tr-TR" sz="4000" dirty="0">
                  <a:latin typeface="Arial Black" panose="020B0A04020102020204" pitchFamily="34" charset="0"/>
                </a:rPr>
                <a:t>ÖNEMLİ TARİHLER</a:t>
              </a:r>
            </a:p>
          </p:txBody>
        </p:sp>
      </p:grpSp>
    </p:spTree>
    <p:extLst>
      <p:ext uri="{BB962C8B-B14F-4D97-AF65-F5344CB8AC3E}">
        <p14:creationId xmlns:p14="http://schemas.microsoft.com/office/powerpoint/2010/main" val="41187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2000"/>
                                        <p:tgtEl>
                                          <p:spTgt spid="44"/>
                                        </p:tgtEl>
                                      </p:cBhvr>
                                    </p:animEffect>
                                  </p:childTnLst>
                                </p:cTn>
                              </p:par>
                              <p:par>
                                <p:cTn id="8" presetID="21"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2000"/>
                                        <p:tgtEl>
                                          <p:spTgt spid="40"/>
                                        </p:tgtEl>
                                      </p:cBhvr>
                                    </p:animEffect>
                                  </p:childTnLst>
                                </p:cTn>
                              </p:par>
                              <p:par>
                                <p:cTn id="14" presetID="21" presetClass="entr" presetSubtype="1"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heel(1)">
                                      <p:cBhvr>
                                        <p:cTn id="16" dur="2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2000"/>
                                        <p:tgtEl>
                                          <p:spTgt spid="45"/>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2000"/>
                                        <p:tgtEl>
                                          <p:spTgt spid="41"/>
                                        </p:tgtEl>
                                      </p:cBhvr>
                                    </p:animEffect>
                                  </p:childTnLst>
                                </p:cTn>
                              </p:par>
                              <p:par>
                                <p:cTn id="28" presetID="21" presetClass="entr" presetSubtype="1"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heel(1)">
                                      <p:cBhvr>
                                        <p:cTn id="30" dur="20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heel(1)">
                                      <p:cBhvr>
                                        <p:cTn id="35" dur="2000"/>
                                        <p:tgtEl>
                                          <p:spTgt spid="29"/>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heel(1)">
                                      <p:cBhvr>
                                        <p:cTn id="38" dur="2000"/>
                                        <p:tgtEl>
                                          <p:spTgt spid="43"/>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2000"/>
                                        <p:tgtEl>
                                          <p:spTgt spid="46"/>
                                        </p:tgtEl>
                                      </p:cBhvr>
                                    </p:animEffect>
                                  </p:childTnLst>
                                </p:cTn>
                              </p:par>
                              <p:par>
                                <p:cTn id="42" presetID="21" presetClass="entr" presetSubtype="1"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heel(1)">
                                      <p:cBhvr>
                                        <p:cTn id="44" dur="2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heel(1)">
                                      <p:cBhvr>
                                        <p:cTn id="49" dur="2000"/>
                                        <p:tgtEl>
                                          <p:spTgt spid="42"/>
                                        </p:tgtEl>
                                      </p:cBhvr>
                                    </p:animEffect>
                                  </p:childTnLst>
                                </p:cTn>
                              </p:par>
                              <p:par>
                                <p:cTn id="50" presetID="21" presetClass="entr" presetSubtype="1"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heel(1)">
                                      <p:cBhvr>
                                        <p:cTn id="52" dur="2000"/>
                                        <p:tgtEl>
                                          <p:spTgt spid="31"/>
                                        </p:tgtEl>
                                      </p:cBhvr>
                                    </p:animEffect>
                                  </p:childTnLst>
                                </p:cTn>
                              </p:par>
                              <p:par>
                                <p:cTn id="53" presetID="21" presetClass="entr" presetSubtype="1"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heel(1)">
                                      <p:cBhvr>
                                        <p:cTn id="55" dur="2000"/>
                                        <p:tgtEl>
                                          <p:spTgt spid="39"/>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heel(1)">
                                      <p:cBhvr>
                                        <p:cTn id="58"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0044D07-477B-FB12-E368-2E99A81474FF}"/>
              </a:ext>
            </a:extLst>
          </p:cNvPr>
          <p:cNvPicPr>
            <a:picLocks noChangeAspect="1"/>
          </p:cNvPicPr>
          <p:nvPr/>
        </p:nvPicPr>
        <p:blipFill>
          <a:blip r:embed="rId2"/>
          <a:stretch>
            <a:fillRect/>
          </a:stretch>
        </p:blipFill>
        <p:spPr>
          <a:xfrm>
            <a:off x="1904536" y="1860746"/>
            <a:ext cx="9518999" cy="8570065"/>
          </a:xfrm>
          <a:prstGeom prst="rect">
            <a:avLst/>
          </a:prstGeom>
        </p:spPr>
      </p:pic>
      <p:sp>
        <p:nvSpPr>
          <p:cNvPr id="2" name="Metin kutusu 1"/>
          <p:cNvSpPr txBox="1"/>
          <p:nvPr/>
        </p:nvSpPr>
        <p:spPr>
          <a:xfrm>
            <a:off x="2729344" y="471055"/>
            <a:ext cx="7869382" cy="769441"/>
          </a:xfrm>
          <a:prstGeom prst="rect">
            <a:avLst/>
          </a:prstGeom>
          <a:noFill/>
        </p:spPr>
        <p:txBody>
          <a:bodyPr wrap="square" rtlCol="0">
            <a:spAutoFit/>
          </a:bodyPr>
          <a:lstStyle/>
          <a:p>
            <a:pPr algn="ctr"/>
            <a:r>
              <a:rPr lang="tr-TR" sz="4400" dirty="0" smtClean="0"/>
              <a:t>BAŞARILAR…</a:t>
            </a:r>
            <a:endParaRPr lang="tr-TR" sz="4400" dirty="0"/>
          </a:p>
        </p:txBody>
      </p:sp>
    </p:spTree>
    <p:extLst>
      <p:ext uri="{BB962C8B-B14F-4D97-AF65-F5344CB8AC3E}">
        <p14:creationId xmlns:p14="http://schemas.microsoft.com/office/powerpoint/2010/main" val="26026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3610E811-9E01-5602-0076-5E37A57FF6F9}"/>
              </a:ext>
            </a:extLst>
          </p:cNvPr>
          <p:cNvGrpSpPr/>
          <p:nvPr/>
        </p:nvGrpSpPr>
        <p:grpSpPr>
          <a:xfrm>
            <a:off x="2002536" y="1532294"/>
            <a:ext cx="9930384" cy="1116835"/>
            <a:chOff x="2039112" y="2057738"/>
            <a:chExt cx="9930384" cy="1116835"/>
          </a:xfrm>
        </p:grpSpPr>
        <p:sp>
          <p:nvSpPr>
            <p:cNvPr id="5" name="Dikdörtgen 4">
              <a:extLst>
                <a:ext uri="{FF2B5EF4-FFF2-40B4-BE49-F238E27FC236}">
                  <a16:creationId xmlns:a16="http://schemas.microsoft.com/office/drawing/2014/main" id="{49CC0FB6-DEC4-A81F-E0ED-195B7F9AE31B}"/>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663A875F-3740-5F9F-97D5-F3C5CE49F066}"/>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25F02781-2003-7981-29F9-3BBA8CE3E896}"/>
                </a:ext>
              </a:extLst>
            </p:cNvPr>
            <p:cNvSpPr txBox="1"/>
            <p:nvPr/>
          </p:nvSpPr>
          <p:spPr>
            <a:xfrm>
              <a:off x="2039112" y="2325587"/>
              <a:ext cx="9930384" cy="477054"/>
            </a:xfrm>
            <a:prstGeom prst="rect">
              <a:avLst/>
            </a:prstGeom>
            <a:noFill/>
          </p:spPr>
          <p:txBody>
            <a:bodyPr wrap="square" rtlCol="0">
              <a:spAutoFit/>
            </a:bodyPr>
            <a:lstStyle/>
            <a:p>
              <a:pPr algn="ctr"/>
              <a:r>
                <a:rPr lang="tr-TR" sz="2500" dirty="0">
                  <a:latin typeface="Arial Black" panose="020B0A04020102020204" pitchFamily="34" charset="0"/>
                </a:rPr>
                <a:t>2023-2024 KONTENJAN KARŞILAŞTIRMASI</a:t>
              </a:r>
            </a:p>
          </p:txBody>
        </p:sp>
      </p:grpSp>
      <p:graphicFrame>
        <p:nvGraphicFramePr>
          <p:cNvPr id="8" name="Tablo 8">
            <a:extLst>
              <a:ext uri="{FF2B5EF4-FFF2-40B4-BE49-F238E27FC236}">
                <a16:creationId xmlns:a16="http://schemas.microsoft.com/office/drawing/2014/main" id="{E39F19FD-F9A0-B8D8-9745-D831DB029F23}"/>
              </a:ext>
            </a:extLst>
          </p:cNvPr>
          <p:cNvGraphicFramePr>
            <a:graphicFrameLocks noGrp="1"/>
          </p:cNvGraphicFramePr>
          <p:nvPr>
            <p:extLst>
              <p:ext uri="{D42A27DB-BD31-4B8C-83A1-F6EECF244321}">
                <p14:modId xmlns:p14="http://schemas.microsoft.com/office/powerpoint/2010/main" val="2894924766"/>
              </p:ext>
            </p:extLst>
          </p:nvPr>
        </p:nvGraphicFramePr>
        <p:xfrm>
          <a:off x="841248" y="3344073"/>
          <a:ext cx="12289536" cy="7546608"/>
        </p:xfrm>
        <a:graphic>
          <a:graphicData uri="http://schemas.openxmlformats.org/drawingml/2006/table">
            <a:tbl>
              <a:tblPr firstRow="1" bandRow="1">
                <a:tableStyleId>{5DA37D80-6434-44D0-A028-1B22A696006F}</a:tableStyleId>
              </a:tblPr>
              <a:tblGrid>
                <a:gridCol w="4303339">
                  <a:extLst>
                    <a:ext uri="{9D8B030D-6E8A-4147-A177-3AD203B41FA5}">
                      <a16:colId xmlns:a16="http://schemas.microsoft.com/office/drawing/2014/main" val="167110763"/>
                    </a:ext>
                  </a:extLst>
                </a:gridCol>
                <a:gridCol w="3889685">
                  <a:extLst>
                    <a:ext uri="{9D8B030D-6E8A-4147-A177-3AD203B41FA5}">
                      <a16:colId xmlns:a16="http://schemas.microsoft.com/office/drawing/2014/main" val="1192700362"/>
                    </a:ext>
                  </a:extLst>
                </a:gridCol>
                <a:gridCol w="4096512">
                  <a:extLst>
                    <a:ext uri="{9D8B030D-6E8A-4147-A177-3AD203B41FA5}">
                      <a16:colId xmlns:a16="http://schemas.microsoft.com/office/drawing/2014/main" val="503705043"/>
                    </a:ext>
                  </a:extLst>
                </a:gridCol>
              </a:tblGrid>
              <a:tr h="915830">
                <a:tc>
                  <a:txBody>
                    <a:bodyPr/>
                    <a:lstStyle/>
                    <a:p>
                      <a:pPr algn="ctr"/>
                      <a:r>
                        <a:rPr lang="tr-TR" dirty="0">
                          <a:solidFill>
                            <a:srgbClr val="F35305"/>
                          </a:solidFill>
                        </a:rPr>
                        <a:t>OKUL TÜRÜ</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dirty="0">
                          <a:solidFill>
                            <a:srgbClr val="F35305"/>
                          </a:solidFill>
                        </a:rPr>
                        <a:t>2023 KONTENJAN</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dirty="0">
                          <a:solidFill>
                            <a:srgbClr val="F35305"/>
                          </a:solidFill>
                        </a:rPr>
                        <a:t>2024 KONTENJAN</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extLst>
                  <a:ext uri="{0D108BD9-81ED-4DB2-BD59-A6C34878D82A}">
                    <a16:rowId xmlns:a16="http://schemas.microsoft.com/office/drawing/2014/main" val="3641506482"/>
                  </a:ext>
                </a:extLst>
              </a:tr>
              <a:tr h="962930">
                <a:tc>
                  <a:txBody>
                    <a:bodyPr/>
                    <a:lstStyle/>
                    <a:p>
                      <a:pPr algn="l"/>
                      <a:r>
                        <a:rPr lang="tr-TR" b="1" dirty="0">
                          <a:solidFill>
                            <a:srgbClr val="F35305"/>
                          </a:solidFill>
                        </a:rPr>
                        <a:t>FEN LİSESİ</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smtClean="0">
                          <a:solidFill>
                            <a:srgbClr val="F35305"/>
                          </a:solidFill>
                        </a:rPr>
                        <a:t>40.230</a:t>
                      </a:r>
                      <a:endParaRPr lang="tr-TR" sz="3200" b="1" dirty="0">
                        <a:solidFill>
                          <a:srgbClr val="F35305"/>
                        </a:solidFill>
                      </a:endParaRP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333333"/>
                          </a:solidFill>
                        </a:rPr>
                        <a:t>39.720</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extLst>
                  <a:ext uri="{0D108BD9-81ED-4DB2-BD59-A6C34878D82A}">
                    <a16:rowId xmlns:a16="http://schemas.microsoft.com/office/drawing/2014/main" val="1631544868"/>
                  </a:ext>
                </a:extLst>
              </a:tr>
              <a:tr h="962930">
                <a:tc>
                  <a:txBody>
                    <a:bodyPr/>
                    <a:lstStyle/>
                    <a:p>
                      <a:pPr algn="l"/>
                      <a:r>
                        <a:rPr lang="tr-TR" b="1" dirty="0">
                          <a:solidFill>
                            <a:srgbClr val="F35305"/>
                          </a:solidFill>
                        </a:rPr>
                        <a:t>ANADOLU LİSESİ</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F35305"/>
                          </a:solidFill>
                        </a:rPr>
                        <a:t>70.090</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333333"/>
                          </a:solidFill>
                        </a:rPr>
                        <a:t>67.390</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extLst>
                  <a:ext uri="{0D108BD9-81ED-4DB2-BD59-A6C34878D82A}">
                    <a16:rowId xmlns:a16="http://schemas.microsoft.com/office/drawing/2014/main" val="2032695165"/>
                  </a:ext>
                </a:extLst>
              </a:tr>
              <a:tr h="962930">
                <a:tc>
                  <a:txBody>
                    <a:bodyPr/>
                    <a:lstStyle/>
                    <a:p>
                      <a:pPr algn="l"/>
                      <a:r>
                        <a:rPr lang="tr-TR" b="1" dirty="0">
                          <a:solidFill>
                            <a:srgbClr val="F35305"/>
                          </a:solidFill>
                        </a:rPr>
                        <a:t>SOSYAL BİLİMLER</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F35305"/>
                          </a:solidFill>
                        </a:rPr>
                        <a:t>10.620</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333333"/>
                          </a:solidFill>
                        </a:rPr>
                        <a:t>9.480</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extLst>
                  <a:ext uri="{0D108BD9-81ED-4DB2-BD59-A6C34878D82A}">
                    <a16:rowId xmlns:a16="http://schemas.microsoft.com/office/drawing/2014/main" val="1725265452"/>
                  </a:ext>
                </a:extLst>
              </a:tr>
              <a:tr h="962930">
                <a:tc>
                  <a:txBody>
                    <a:bodyPr/>
                    <a:lstStyle/>
                    <a:p>
                      <a:pPr algn="l"/>
                      <a:r>
                        <a:rPr lang="tr-TR" b="1" dirty="0">
                          <a:solidFill>
                            <a:srgbClr val="F35305"/>
                          </a:solidFill>
                        </a:rPr>
                        <a:t>ANADOLU İMAM HATİP L.</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F35305"/>
                          </a:solidFill>
                        </a:rPr>
                        <a:t>41.962</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333333"/>
                          </a:solidFill>
                        </a:rPr>
                        <a:t>43.268</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extLst>
                  <a:ext uri="{0D108BD9-81ED-4DB2-BD59-A6C34878D82A}">
                    <a16:rowId xmlns:a16="http://schemas.microsoft.com/office/drawing/2014/main" val="2318977211"/>
                  </a:ext>
                </a:extLst>
              </a:tr>
              <a:tr h="962930">
                <a:tc>
                  <a:txBody>
                    <a:bodyPr/>
                    <a:lstStyle/>
                    <a:p>
                      <a:pPr algn="l"/>
                      <a:r>
                        <a:rPr lang="tr-TR" b="1" dirty="0">
                          <a:solidFill>
                            <a:srgbClr val="F35305"/>
                          </a:solidFill>
                        </a:rPr>
                        <a:t>ANADOLU MESLEK PROG.</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F35305"/>
                          </a:solidFill>
                        </a:rPr>
                        <a:t>15.560</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333333"/>
                          </a:solidFill>
                        </a:rPr>
                        <a:t>17.254</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extLst>
                  <a:ext uri="{0D108BD9-81ED-4DB2-BD59-A6C34878D82A}">
                    <a16:rowId xmlns:a16="http://schemas.microsoft.com/office/drawing/2014/main" val="811804526"/>
                  </a:ext>
                </a:extLst>
              </a:tr>
              <a:tr h="908064">
                <a:tc>
                  <a:txBody>
                    <a:bodyPr/>
                    <a:lstStyle/>
                    <a:p>
                      <a:pPr algn="l"/>
                      <a:r>
                        <a:rPr lang="tr-TR" b="1" dirty="0">
                          <a:solidFill>
                            <a:srgbClr val="F35305"/>
                          </a:solidFill>
                        </a:rPr>
                        <a:t>ANADOLU TEKNİK PROG.</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F35305"/>
                          </a:solidFill>
                        </a:rPr>
                        <a:t>24.726</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333333"/>
                          </a:solidFill>
                        </a:rPr>
                        <a:t>26.466</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extLst>
                  <a:ext uri="{0D108BD9-81ED-4DB2-BD59-A6C34878D82A}">
                    <a16:rowId xmlns:a16="http://schemas.microsoft.com/office/drawing/2014/main" val="335144593"/>
                  </a:ext>
                </a:extLst>
              </a:tr>
              <a:tr h="908064">
                <a:tc>
                  <a:txBody>
                    <a:bodyPr/>
                    <a:lstStyle/>
                    <a:p>
                      <a:pPr algn="l"/>
                      <a:r>
                        <a:rPr lang="tr-TR" b="1" dirty="0">
                          <a:solidFill>
                            <a:srgbClr val="F35305"/>
                          </a:solidFill>
                        </a:rPr>
                        <a:t>TOPLAM VERİLER</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F35305"/>
                          </a:solidFill>
                        </a:rPr>
                        <a:t>203.188</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tc>
                  <a:txBody>
                    <a:bodyPr/>
                    <a:lstStyle/>
                    <a:p>
                      <a:pPr algn="ctr"/>
                      <a:r>
                        <a:rPr lang="tr-TR" sz="3200" b="1" dirty="0">
                          <a:solidFill>
                            <a:srgbClr val="333333"/>
                          </a:solidFill>
                        </a:rPr>
                        <a:t>203.578</a:t>
                      </a:r>
                    </a:p>
                  </a:txBody>
                  <a:tcPr anchor="ctr">
                    <a:lnL w="12700" cap="flat" cmpd="sng" algn="ctr">
                      <a:solidFill>
                        <a:srgbClr val="F35305"/>
                      </a:solidFill>
                      <a:prstDash val="solid"/>
                      <a:round/>
                      <a:headEnd type="none" w="med" len="med"/>
                      <a:tailEnd type="none" w="med" len="med"/>
                    </a:lnL>
                    <a:lnR w="12700" cap="flat" cmpd="sng" algn="ctr">
                      <a:solidFill>
                        <a:srgbClr val="F35305"/>
                      </a:solidFill>
                      <a:prstDash val="solid"/>
                      <a:round/>
                      <a:headEnd type="none" w="med" len="med"/>
                      <a:tailEnd type="none" w="med" len="med"/>
                    </a:lnR>
                    <a:lnT w="12700" cap="flat" cmpd="sng" algn="ctr">
                      <a:solidFill>
                        <a:srgbClr val="F35305"/>
                      </a:solidFill>
                      <a:prstDash val="solid"/>
                      <a:round/>
                      <a:headEnd type="none" w="med" len="med"/>
                      <a:tailEnd type="none" w="med" len="med"/>
                    </a:lnT>
                    <a:lnB w="12700" cap="flat" cmpd="sng" algn="ctr">
                      <a:solidFill>
                        <a:srgbClr val="F35305"/>
                      </a:solidFill>
                      <a:prstDash val="solid"/>
                      <a:round/>
                      <a:headEnd type="none" w="med" len="med"/>
                      <a:tailEnd type="none" w="med" len="med"/>
                    </a:lnB>
                  </a:tcPr>
                </a:tc>
                <a:extLst>
                  <a:ext uri="{0D108BD9-81ED-4DB2-BD59-A6C34878D82A}">
                    <a16:rowId xmlns:a16="http://schemas.microsoft.com/office/drawing/2014/main" val="927786755"/>
                  </a:ext>
                </a:extLst>
              </a:tr>
            </a:tbl>
          </a:graphicData>
        </a:graphic>
      </p:graphicFrame>
      <p:sp>
        <p:nvSpPr>
          <p:cNvPr id="9" name="Metin kutusu 8">
            <a:extLst>
              <a:ext uri="{FF2B5EF4-FFF2-40B4-BE49-F238E27FC236}">
                <a16:creationId xmlns:a16="http://schemas.microsoft.com/office/drawing/2014/main" id="{1F9E5FF4-5571-4F2F-E8A6-E80584E7F147}"/>
              </a:ext>
            </a:extLst>
          </p:cNvPr>
          <p:cNvSpPr txBox="1"/>
          <p:nvPr/>
        </p:nvSpPr>
        <p:spPr>
          <a:xfrm>
            <a:off x="1389888" y="11375136"/>
            <a:ext cx="11338560" cy="461665"/>
          </a:xfrm>
          <a:prstGeom prst="rect">
            <a:avLst/>
          </a:prstGeom>
          <a:noFill/>
        </p:spPr>
        <p:txBody>
          <a:bodyPr wrap="square" rtlCol="0">
            <a:spAutoFit/>
          </a:bodyPr>
          <a:lstStyle/>
          <a:p>
            <a:pPr algn="ctr"/>
            <a:r>
              <a:rPr lang="tr-TR" sz="2400" b="1" dirty="0">
                <a:solidFill>
                  <a:srgbClr val="333333"/>
                </a:solidFill>
              </a:rPr>
              <a:t>2023 – 2024 Yıllarına Ait Lise Türlerinin Kontenjan Verileri Tabloda Gösterilmiştir.</a:t>
            </a:r>
          </a:p>
        </p:txBody>
      </p:sp>
    </p:spTree>
    <p:extLst>
      <p:ext uri="{BB962C8B-B14F-4D97-AF65-F5344CB8AC3E}">
        <p14:creationId xmlns:p14="http://schemas.microsoft.com/office/powerpoint/2010/main" val="259878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F57C20A3-3E62-FF08-07AD-CA875A906F8A}"/>
              </a:ext>
            </a:extLst>
          </p:cNvPr>
          <p:cNvGrpSpPr/>
          <p:nvPr/>
        </p:nvGrpSpPr>
        <p:grpSpPr>
          <a:xfrm>
            <a:off x="1892807" y="2592998"/>
            <a:ext cx="9930384" cy="1116835"/>
            <a:chOff x="2039112" y="2057738"/>
            <a:chExt cx="9930384" cy="1116835"/>
          </a:xfrm>
        </p:grpSpPr>
        <p:sp>
          <p:nvSpPr>
            <p:cNvPr id="5" name="Dikdörtgen 4">
              <a:extLst>
                <a:ext uri="{FF2B5EF4-FFF2-40B4-BE49-F238E27FC236}">
                  <a16:creationId xmlns:a16="http://schemas.microsoft.com/office/drawing/2014/main" id="{DA4E7F56-BFA1-33A6-DEB5-12AE4B32ABFE}"/>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FE522ECE-3B8D-B459-59D3-79E182127638}"/>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F12C62F5-2AF6-C22A-30F5-87B5052E0D87}"/>
                </a:ext>
              </a:extLst>
            </p:cNvPr>
            <p:cNvSpPr txBox="1"/>
            <p:nvPr/>
          </p:nvSpPr>
          <p:spPr>
            <a:xfrm>
              <a:off x="2039112" y="2124419"/>
              <a:ext cx="9930384" cy="861774"/>
            </a:xfrm>
            <a:prstGeom prst="rect">
              <a:avLst/>
            </a:prstGeom>
            <a:noFill/>
          </p:spPr>
          <p:txBody>
            <a:bodyPr wrap="square" rtlCol="0">
              <a:spAutoFit/>
            </a:bodyPr>
            <a:lstStyle/>
            <a:p>
              <a:pPr algn="ctr"/>
              <a:r>
                <a:rPr lang="tr-TR" sz="2500" dirty="0">
                  <a:latin typeface="Arial Black" panose="020B0A04020102020204" pitchFamily="34" charset="0"/>
                </a:rPr>
                <a:t>2023-2024 TESTLERİN YAPILMA </a:t>
              </a:r>
            </a:p>
            <a:p>
              <a:pPr algn="ctr"/>
              <a:r>
                <a:rPr lang="tr-TR" sz="2500" dirty="0">
                  <a:latin typeface="Arial Black" panose="020B0A04020102020204" pitchFamily="34" charset="0"/>
                </a:rPr>
                <a:t>ORTALAMALARI KARŞILAŞTIRMASI</a:t>
              </a:r>
            </a:p>
          </p:txBody>
        </p:sp>
      </p:grpSp>
      <p:graphicFrame>
        <p:nvGraphicFramePr>
          <p:cNvPr id="8" name="Tablo 7">
            <a:extLst>
              <a:ext uri="{FF2B5EF4-FFF2-40B4-BE49-F238E27FC236}">
                <a16:creationId xmlns:a16="http://schemas.microsoft.com/office/drawing/2014/main" id="{784AAFCA-FC5A-D515-C7D1-BCF2F1FBF10F}"/>
              </a:ext>
            </a:extLst>
          </p:cNvPr>
          <p:cNvGraphicFramePr>
            <a:graphicFrameLocks noGrp="1"/>
          </p:cNvGraphicFramePr>
          <p:nvPr/>
        </p:nvGraphicFramePr>
        <p:xfrm>
          <a:off x="716374" y="4434712"/>
          <a:ext cx="12283249" cy="5314471"/>
        </p:xfrm>
        <a:graphic>
          <a:graphicData uri="http://schemas.openxmlformats.org/drawingml/2006/table">
            <a:tbl>
              <a:tblPr>
                <a:tableStyleId>{69C7853C-536D-4A76-A0AE-DD22124D55A5}</a:tableStyleId>
              </a:tblPr>
              <a:tblGrid>
                <a:gridCol w="4804780">
                  <a:extLst>
                    <a:ext uri="{9D8B030D-6E8A-4147-A177-3AD203B41FA5}">
                      <a16:colId xmlns:a16="http://schemas.microsoft.com/office/drawing/2014/main" val="3915045718"/>
                    </a:ext>
                  </a:extLst>
                </a:gridCol>
                <a:gridCol w="1809276">
                  <a:extLst>
                    <a:ext uri="{9D8B030D-6E8A-4147-A177-3AD203B41FA5}">
                      <a16:colId xmlns:a16="http://schemas.microsoft.com/office/drawing/2014/main" val="2560234269"/>
                    </a:ext>
                  </a:extLst>
                </a:gridCol>
                <a:gridCol w="1889731">
                  <a:extLst>
                    <a:ext uri="{9D8B030D-6E8A-4147-A177-3AD203B41FA5}">
                      <a16:colId xmlns:a16="http://schemas.microsoft.com/office/drawing/2014/main" val="876095928"/>
                    </a:ext>
                  </a:extLst>
                </a:gridCol>
                <a:gridCol w="1889731">
                  <a:extLst>
                    <a:ext uri="{9D8B030D-6E8A-4147-A177-3AD203B41FA5}">
                      <a16:colId xmlns:a16="http://schemas.microsoft.com/office/drawing/2014/main" val="593543844"/>
                    </a:ext>
                  </a:extLst>
                </a:gridCol>
                <a:gridCol w="1889731">
                  <a:extLst>
                    <a:ext uri="{9D8B030D-6E8A-4147-A177-3AD203B41FA5}">
                      <a16:colId xmlns:a16="http://schemas.microsoft.com/office/drawing/2014/main" val="4176114051"/>
                    </a:ext>
                  </a:extLst>
                </a:gridCol>
              </a:tblGrid>
              <a:tr h="662341">
                <a:tc>
                  <a:txBody>
                    <a:bodyPr/>
                    <a:lstStyle/>
                    <a:p>
                      <a:pPr algn="ctr"/>
                      <a:r>
                        <a:rPr lang="tr-TR" b="1" dirty="0">
                          <a:effectLst/>
                        </a:rPr>
                        <a:t>Dersler</a:t>
                      </a:r>
                      <a:endParaRPr lang="tr-TR"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Soru Sayıları</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2024</a:t>
                      </a:r>
                      <a:endParaRPr lang="tr-TR"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a:effectLst/>
                        </a:rPr>
                        <a:t>2023</a:t>
                      </a:r>
                      <a:endParaRPr lang="tr-TR">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2022</a:t>
                      </a:r>
                      <a:endParaRPr lang="tr-TR"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23636522"/>
                  </a:ext>
                </a:extLst>
              </a:tr>
              <a:tr h="662341">
                <a:tc>
                  <a:txBody>
                    <a:bodyPr/>
                    <a:lstStyle/>
                    <a:p>
                      <a:pPr algn="l"/>
                      <a:r>
                        <a:rPr lang="tr-TR" sz="2400" b="1" dirty="0">
                          <a:effectLst/>
                        </a:rPr>
                        <a:t>Türkçe</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9,63</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a:effectLst/>
                        </a:rPr>
                        <a:t>9,99</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9,22</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8965203"/>
                  </a:ext>
                </a:extLst>
              </a:tr>
              <a:tr h="1065506">
                <a:tc>
                  <a:txBody>
                    <a:bodyPr/>
                    <a:lstStyle/>
                    <a:p>
                      <a:pPr algn="l"/>
                      <a:r>
                        <a:rPr lang="tr-TR" sz="2400" b="1" dirty="0">
                          <a:effectLst/>
                        </a:rPr>
                        <a:t>T.C. İnkılap Tarihi ve Atatürkçülük</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10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4,68</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a:effectLst/>
                        </a:rPr>
                        <a:t>6,06</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5,54</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4525259"/>
                  </a:ext>
                </a:extLst>
              </a:tr>
              <a:tr h="662341">
                <a:tc>
                  <a:txBody>
                    <a:bodyPr/>
                    <a:lstStyle/>
                    <a:p>
                      <a:pPr algn="l"/>
                      <a:r>
                        <a:rPr lang="tr-TR" sz="2400" b="1">
                          <a:effectLst/>
                        </a:rPr>
                        <a:t>Din Kültürü ve Ahlak Bilgisi</a:t>
                      </a:r>
                      <a:endParaRPr lang="tr-TR" sz="240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10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5,74</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6,29</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6,45</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3057440"/>
                  </a:ext>
                </a:extLst>
              </a:tr>
              <a:tr h="662341">
                <a:tc>
                  <a:txBody>
                    <a:bodyPr/>
                    <a:lstStyle/>
                    <a:p>
                      <a:pPr algn="l"/>
                      <a:r>
                        <a:rPr lang="tr-TR" sz="2400" b="1" dirty="0">
                          <a:effectLst/>
                        </a:rPr>
                        <a:t>Yabancı Dil</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10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5,15</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4,91</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4,59</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0647136"/>
                  </a:ext>
                </a:extLst>
              </a:tr>
              <a:tr h="662341">
                <a:tc>
                  <a:txBody>
                    <a:bodyPr/>
                    <a:lstStyle/>
                    <a:p>
                      <a:pPr algn="l"/>
                      <a:r>
                        <a:rPr lang="tr-TR" sz="2400" b="1" dirty="0">
                          <a:effectLst/>
                        </a:rPr>
                        <a:t>Matematik</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6,54</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5,95</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4,74</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5889445"/>
                  </a:ext>
                </a:extLst>
              </a:tr>
              <a:tr h="662341">
                <a:tc>
                  <a:txBody>
                    <a:bodyPr/>
                    <a:lstStyle/>
                    <a:p>
                      <a:pPr algn="l"/>
                      <a:r>
                        <a:rPr lang="tr-TR" sz="2400" b="1" dirty="0">
                          <a:effectLst/>
                        </a:rPr>
                        <a:t>Fen Bilimleri</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8,63</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a:effectLst/>
                        </a:rPr>
                        <a:t>9,01</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9,5</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0365485"/>
                  </a:ext>
                </a:extLst>
              </a:tr>
            </a:tbl>
          </a:graphicData>
        </a:graphic>
      </p:graphicFrame>
      <p:sp>
        <p:nvSpPr>
          <p:cNvPr id="10" name="Metin kutusu 9">
            <a:extLst>
              <a:ext uri="{FF2B5EF4-FFF2-40B4-BE49-F238E27FC236}">
                <a16:creationId xmlns:a16="http://schemas.microsoft.com/office/drawing/2014/main" id="{228455B8-EC40-22B7-A53D-486193C62B70}"/>
              </a:ext>
            </a:extLst>
          </p:cNvPr>
          <p:cNvSpPr txBox="1"/>
          <p:nvPr/>
        </p:nvSpPr>
        <p:spPr>
          <a:xfrm>
            <a:off x="1371599" y="10474063"/>
            <a:ext cx="11338560" cy="461665"/>
          </a:xfrm>
          <a:prstGeom prst="rect">
            <a:avLst/>
          </a:prstGeom>
          <a:noFill/>
        </p:spPr>
        <p:txBody>
          <a:bodyPr wrap="square" rtlCol="0">
            <a:spAutoFit/>
          </a:bodyPr>
          <a:lstStyle/>
          <a:p>
            <a:pPr algn="ctr"/>
            <a:r>
              <a:rPr lang="tr-TR" sz="2400" b="1" dirty="0">
                <a:solidFill>
                  <a:srgbClr val="333333"/>
                </a:solidFill>
              </a:rPr>
              <a:t>Son 3 Yıla Ait Testlerdeki Ortalama Veriler Yukarıdaki Tabloda Verilmiştir.</a:t>
            </a:r>
          </a:p>
        </p:txBody>
      </p:sp>
    </p:spTree>
    <p:extLst>
      <p:ext uri="{BB962C8B-B14F-4D97-AF65-F5344CB8AC3E}">
        <p14:creationId xmlns:p14="http://schemas.microsoft.com/office/powerpoint/2010/main" val="100071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09C23DF6-6DBF-1E8F-9A54-17DB0688DFF9}"/>
              </a:ext>
            </a:extLst>
          </p:cNvPr>
          <p:cNvSpPr/>
          <p:nvPr/>
        </p:nvSpPr>
        <p:spPr>
          <a:xfrm>
            <a:off x="5605272" y="2499169"/>
            <a:ext cx="2779776" cy="56692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rPr>
              <a:t>Merkezi Yerleştirme</a:t>
            </a:r>
          </a:p>
        </p:txBody>
      </p:sp>
      <p:sp>
        <p:nvSpPr>
          <p:cNvPr id="10" name="Dikdörtgen 9">
            <a:extLst>
              <a:ext uri="{FF2B5EF4-FFF2-40B4-BE49-F238E27FC236}">
                <a16:creationId xmlns:a16="http://schemas.microsoft.com/office/drawing/2014/main" id="{419FD1A5-B633-15BD-3D5F-22CA3985D94C}"/>
              </a:ext>
            </a:extLst>
          </p:cNvPr>
          <p:cNvSpPr/>
          <p:nvPr/>
        </p:nvSpPr>
        <p:spPr>
          <a:xfrm>
            <a:off x="5669280" y="5213999"/>
            <a:ext cx="2377440" cy="56692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rPr>
              <a:t>Yerel Yerleştirme</a:t>
            </a:r>
          </a:p>
        </p:txBody>
      </p:sp>
      <p:sp>
        <p:nvSpPr>
          <p:cNvPr id="11" name="Dikdörtgen 10">
            <a:extLst>
              <a:ext uri="{FF2B5EF4-FFF2-40B4-BE49-F238E27FC236}">
                <a16:creationId xmlns:a16="http://schemas.microsoft.com/office/drawing/2014/main" id="{0D9B10C9-8A5C-144B-4419-609F9F3F7D1C}"/>
              </a:ext>
            </a:extLst>
          </p:cNvPr>
          <p:cNvSpPr/>
          <p:nvPr/>
        </p:nvSpPr>
        <p:spPr>
          <a:xfrm>
            <a:off x="5129784" y="8115744"/>
            <a:ext cx="3730752" cy="56692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t>Özel Yetenek İle Yerleştirme</a:t>
            </a:r>
          </a:p>
        </p:txBody>
      </p:sp>
      <p:sp>
        <p:nvSpPr>
          <p:cNvPr id="12" name="Metin kutusu 11">
            <a:extLst>
              <a:ext uri="{FF2B5EF4-FFF2-40B4-BE49-F238E27FC236}">
                <a16:creationId xmlns:a16="http://schemas.microsoft.com/office/drawing/2014/main" id="{A6F85CBF-36DD-3667-54FF-FF2896A62510}"/>
              </a:ext>
            </a:extLst>
          </p:cNvPr>
          <p:cNvSpPr txBox="1"/>
          <p:nvPr/>
        </p:nvSpPr>
        <p:spPr>
          <a:xfrm>
            <a:off x="1060704" y="3290058"/>
            <a:ext cx="11814048" cy="1815882"/>
          </a:xfrm>
          <a:prstGeom prst="rect">
            <a:avLst/>
          </a:prstGeom>
          <a:noFill/>
        </p:spPr>
        <p:txBody>
          <a:bodyPr wrap="square" rtlCol="0">
            <a:spAutoFit/>
          </a:bodyPr>
          <a:lstStyle/>
          <a:p>
            <a:r>
              <a:rPr lang="tr-TR" sz="2800" b="1" dirty="0">
                <a:solidFill>
                  <a:srgbClr val="F35305"/>
                </a:solidFill>
              </a:rPr>
              <a:t>Merkezî sınavla öğrenci alan fen liseleri, sosyal bilimler liseleri, proje okulları ile mesleki ve teknik Anadolu liselerinin Anadolu teknik programlarına tercihler doğrultusunda Merkezî Sınav Puanı üstünlüğüne göre yapılan yerleştirmedir. </a:t>
            </a:r>
          </a:p>
        </p:txBody>
      </p:sp>
      <p:sp>
        <p:nvSpPr>
          <p:cNvPr id="13" name="Metin kutusu 12">
            <a:extLst>
              <a:ext uri="{FF2B5EF4-FFF2-40B4-BE49-F238E27FC236}">
                <a16:creationId xmlns:a16="http://schemas.microsoft.com/office/drawing/2014/main" id="{EB71F011-A64A-10B9-4127-0BE7F0E75DCE}"/>
              </a:ext>
            </a:extLst>
          </p:cNvPr>
          <p:cNvSpPr txBox="1"/>
          <p:nvPr/>
        </p:nvSpPr>
        <p:spPr>
          <a:xfrm>
            <a:off x="950976" y="6078030"/>
            <a:ext cx="11814048" cy="1384995"/>
          </a:xfrm>
          <a:prstGeom prst="rect">
            <a:avLst/>
          </a:prstGeom>
          <a:noFill/>
        </p:spPr>
        <p:txBody>
          <a:bodyPr wrap="square" rtlCol="0">
            <a:spAutoFit/>
          </a:bodyPr>
          <a:lstStyle/>
          <a:p>
            <a:r>
              <a:rPr lang="tr-TR" sz="2800" b="1" dirty="0">
                <a:solidFill>
                  <a:srgbClr val="F35305"/>
                </a:solidFill>
              </a:rPr>
              <a:t>Okulların türü, kontenjanı ve bulundukları yere göre oluşturulan ortaöğretim kayıt alanı ile öğrencilerin ikamet adresleri, okul başarı puanları ve devam devamsızlık gibi kriterler göz önünde bulundurularak yapılan yerleştirmedir.</a:t>
            </a:r>
          </a:p>
        </p:txBody>
      </p:sp>
      <p:sp>
        <p:nvSpPr>
          <p:cNvPr id="14" name="Metin kutusu 13">
            <a:extLst>
              <a:ext uri="{FF2B5EF4-FFF2-40B4-BE49-F238E27FC236}">
                <a16:creationId xmlns:a16="http://schemas.microsoft.com/office/drawing/2014/main" id="{367EE881-24F6-F8E2-21D3-C8F204E3DB33}"/>
              </a:ext>
            </a:extLst>
          </p:cNvPr>
          <p:cNvSpPr txBox="1"/>
          <p:nvPr/>
        </p:nvSpPr>
        <p:spPr>
          <a:xfrm>
            <a:off x="1060704" y="8995538"/>
            <a:ext cx="11814048" cy="1384995"/>
          </a:xfrm>
          <a:prstGeom prst="rect">
            <a:avLst/>
          </a:prstGeom>
          <a:noFill/>
        </p:spPr>
        <p:txBody>
          <a:bodyPr wrap="square" rtlCol="0">
            <a:spAutoFit/>
          </a:bodyPr>
          <a:lstStyle/>
          <a:p>
            <a:r>
              <a:rPr lang="tr-TR" sz="2800" b="1" dirty="0">
                <a:solidFill>
                  <a:srgbClr val="F35305"/>
                </a:solidFill>
              </a:rPr>
              <a:t>Yetenek sınavı ile öğrenci alan proje okulu olan fen liseleri, güzel sanatlar liseleri, spor liseleri, musiki, hafızlık, geleneksel ve çağdaş görsel sanatlar ve spor programı/projesi uygulayan Anadolu imam hatip liselerine yerleştirmedir.</a:t>
            </a:r>
          </a:p>
        </p:txBody>
      </p:sp>
      <p:pic>
        <p:nvPicPr>
          <p:cNvPr id="18" name="Resim 17">
            <a:extLst>
              <a:ext uri="{FF2B5EF4-FFF2-40B4-BE49-F238E27FC236}">
                <a16:creationId xmlns:a16="http://schemas.microsoft.com/office/drawing/2014/main" id="{0DAC2B4D-D0EC-8686-073F-55925C3C6BC8}"/>
              </a:ext>
            </a:extLst>
          </p:cNvPr>
          <p:cNvPicPr>
            <a:picLocks noChangeAspect="1"/>
          </p:cNvPicPr>
          <p:nvPr/>
        </p:nvPicPr>
        <p:blipFill>
          <a:blip r:embed="rId2"/>
          <a:stretch>
            <a:fillRect/>
          </a:stretch>
        </p:blipFill>
        <p:spPr>
          <a:xfrm>
            <a:off x="2574036" y="10531502"/>
            <a:ext cx="2676595" cy="2676595"/>
          </a:xfrm>
          <a:prstGeom prst="rect">
            <a:avLst/>
          </a:prstGeom>
        </p:spPr>
      </p:pic>
      <p:pic>
        <p:nvPicPr>
          <p:cNvPr id="20" name="Resim 19">
            <a:extLst>
              <a:ext uri="{FF2B5EF4-FFF2-40B4-BE49-F238E27FC236}">
                <a16:creationId xmlns:a16="http://schemas.microsoft.com/office/drawing/2014/main" id="{A9FBE571-6171-5B64-B5C7-4E4426DF2898}"/>
              </a:ext>
            </a:extLst>
          </p:cNvPr>
          <p:cNvPicPr>
            <a:picLocks noChangeAspect="1"/>
          </p:cNvPicPr>
          <p:nvPr/>
        </p:nvPicPr>
        <p:blipFill>
          <a:blip r:embed="rId3"/>
          <a:stretch>
            <a:fillRect/>
          </a:stretch>
        </p:blipFill>
        <p:spPr>
          <a:xfrm>
            <a:off x="5519702" y="10526837"/>
            <a:ext cx="2676595" cy="2676595"/>
          </a:xfrm>
          <a:prstGeom prst="rect">
            <a:avLst/>
          </a:prstGeom>
        </p:spPr>
      </p:pic>
      <p:pic>
        <p:nvPicPr>
          <p:cNvPr id="22" name="Resim 21">
            <a:extLst>
              <a:ext uri="{FF2B5EF4-FFF2-40B4-BE49-F238E27FC236}">
                <a16:creationId xmlns:a16="http://schemas.microsoft.com/office/drawing/2014/main" id="{EB88B51A-AC05-85F6-9E7B-CE0FFE8ED883}"/>
              </a:ext>
            </a:extLst>
          </p:cNvPr>
          <p:cNvPicPr>
            <a:picLocks noChangeAspect="1"/>
          </p:cNvPicPr>
          <p:nvPr/>
        </p:nvPicPr>
        <p:blipFill>
          <a:blip r:embed="rId4"/>
          <a:stretch>
            <a:fillRect/>
          </a:stretch>
        </p:blipFill>
        <p:spPr>
          <a:xfrm>
            <a:off x="8458201" y="10534899"/>
            <a:ext cx="2676596" cy="2676596"/>
          </a:xfrm>
          <a:prstGeom prst="rect">
            <a:avLst/>
          </a:prstGeom>
        </p:spPr>
      </p:pic>
      <p:sp>
        <p:nvSpPr>
          <p:cNvPr id="23" name="Dikdörtgen 22">
            <a:extLst>
              <a:ext uri="{FF2B5EF4-FFF2-40B4-BE49-F238E27FC236}">
                <a16:creationId xmlns:a16="http://schemas.microsoft.com/office/drawing/2014/main" id="{8AE61F8E-7F9A-8405-E822-4AD7C6781265}"/>
              </a:ext>
            </a:extLst>
          </p:cNvPr>
          <p:cNvSpPr/>
          <p:nvPr/>
        </p:nvSpPr>
        <p:spPr>
          <a:xfrm>
            <a:off x="3035808" y="1158615"/>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Grup 7">
            <a:extLst>
              <a:ext uri="{FF2B5EF4-FFF2-40B4-BE49-F238E27FC236}">
                <a16:creationId xmlns:a16="http://schemas.microsoft.com/office/drawing/2014/main" id="{7535486F-3FD6-9181-CC6D-6A45E86AB8DD}"/>
              </a:ext>
            </a:extLst>
          </p:cNvPr>
          <p:cNvGrpSpPr/>
          <p:nvPr/>
        </p:nvGrpSpPr>
        <p:grpSpPr>
          <a:xfrm>
            <a:off x="1892808" y="811143"/>
            <a:ext cx="9930384" cy="914400"/>
            <a:chOff x="2139696" y="1615815"/>
            <a:chExt cx="9930384" cy="914400"/>
          </a:xfrm>
        </p:grpSpPr>
        <p:sp>
          <p:nvSpPr>
            <p:cNvPr id="5" name="Dikdörtgen 4">
              <a:extLst>
                <a:ext uri="{FF2B5EF4-FFF2-40B4-BE49-F238E27FC236}">
                  <a16:creationId xmlns:a16="http://schemas.microsoft.com/office/drawing/2014/main" id="{387B8158-2095-9E67-E16D-A44A145AAA6B}"/>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9E107067-1C6A-5343-77F4-5539134D2F63}"/>
                </a:ext>
              </a:extLst>
            </p:cNvPr>
            <p:cNvSpPr txBox="1"/>
            <p:nvPr/>
          </p:nvSpPr>
          <p:spPr>
            <a:xfrm>
              <a:off x="2139696" y="1719072"/>
              <a:ext cx="9930384" cy="707886"/>
            </a:xfrm>
            <a:prstGeom prst="rect">
              <a:avLst/>
            </a:prstGeom>
            <a:noFill/>
          </p:spPr>
          <p:txBody>
            <a:bodyPr wrap="square" rtlCol="0">
              <a:spAutoFit/>
            </a:bodyPr>
            <a:lstStyle/>
            <a:p>
              <a:pPr algn="ctr"/>
              <a:r>
                <a:rPr lang="tr-TR" sz="4000" dirty="0">
                  <a:latin typeface="Arial Black" panose="020B0A04020102020204" pitchFamily="34" charset="0"/>
                </a:rPr>
                <a:t> YERLEŞTİRME TÜRLERİ</a:t>
              </a:r>
            </a:p>
          </p:txBody>
        </p:sp>
      </p:grpSp>
    </p:spTree>
    <p:extLst>
      <p:ext uri="{BB962C8B-B14F-4D97-AF65-F5344CB8AC3E}">
        <p14:creationId xmlns:p14="http://schemas.microsoft.com/office/powerpoint/2010/main" val="420239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a:extLst>
              <a:ext uri="{FF2B5EF4-FFF2-40B4-BE49-F238E27FC236}">
                <a16:creationId xmlns:a16="http://schemas.microsoft.com/office/drawing/2014/main" id="{2F4F05F8-1299-19C8-8984-E78DA9BCEBB3}"/>
              </a:ext>
            </a:extLst>
          </p:cNvPr>
          <p:cNvGrpSpPr/>
          <p:nvPr/>
        </p:nvGrpSpPr>
        <p:grpSpPr>
          <a:xfrm>
            <a:off x="2029968" y="2988651"/>
            <a:ext cx="9930384" cy="1116835"/>
            <a:chOff x="2039112" y="558122"/>
            <a:chExt cx="9930384" cy="1116835"/>
          </a:xfrm>
        </p:grpSpPr>
        <p:sp>
          <p:nvSpPr>
            <p:cNvPr id="4" name="Dikdörtgen 3">
              <a:extLst>
                <a:ext uri="{FF2B5EF4-FFF2-40B4-BE49-F238E27FC236}">
                  <a16:creationId xmlns:a16="http://schemas.microsoft.com/office/drawing/2014/main" id="{25FA1089-53D4-0B7E-8D71-A7BE7538A221}"/>
                </a:ext>
              </a:extLst>
            </p:cNvPr>
            <p:cNvSpPr/>
            <p:nvPr/>
          </p:nvSpPr>
          <p:spPr>
            <a:xfrm>
              <a:off x="3035809" y="97622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up 4">
              <a:extLst>
                <a:ext uri="{FF2B5EF4-FFF2-40B4-BE49-F238E27FC236}">
                  <a16:creationId xmlns:a16="http://schemas.microsoft.com/office/drawing/2014/main" id="{7B35D1C5-C649-3C8F-CEAF-3A8A261DC521}"/>
                </a:ext>
              </a:extLst>
            </p:cNvPr>
            <p:cNvGrpSpPr/>
            <p:nvPr/>
          </p:nvGrpSpPr>
          <p:grpSpPr>
            <a:xfrm>
              <a:off x="2039112" y="558122"/>
              <a:ext cx="9930384" cy="914400"/>
              <a:chOff x="2286000" y="1615815"/>
              <a:chExt cx="9930384" cy="914400"/>
            </a:xfrm>
          </p:grpSpPr>
          <p:sp>
            <p:nvSpPr>
              <p:cNvPr id="6" name="Dikdörtgen 5">
                <a:extLst>
                  <a:ext uri="{FF2B5EF4-FFF2-40B4-BE49-F238E27FC236}">
                    <a16:creationId xmlns:a16="http://schemas.microsoft.com/office/drawing/2014/main" id="{5C442E1D-120A-DD64-4FEC-8A1E091DE734}"/>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CC261C78-E05A-2070-8399-E5B76B8E18B7}"/>
                  </a:ext>
                </a:extLst>
              </p:cNvPr>
              <p:cNvSpPr txBox="1"/>
              <p:nvPr/>
            </p:nvSpPr>
            <p:spPr>
              <a:xfrm>
                <a:off x="2286000" y="1719072"/>
                <a:ext cx="9930384" cy="707886"/>
              </a:xfrm>
              <a:prstGeom prst="rect">
                <a:avLst/>
              </a:prstGeom>
              <a:noFill/>
            </p:spPr>
            <p:txBody>
              <a:bodyPr wrap="square" rtlCol="0">
                <a:spAutoFit/>
              </a:bodyPr>
              <a:lstStyle/>
              <a:p>
                <a:pPr algn="ctr"/>
                <a:r>
                  <a:rPr lang="tr-TR" sz="4000" dirty="0">
                    <a:latin typeface="Arial Black" panose="020B0A04020102020204" pitchFamily="34" charset="0"/>
                  </a:rPr>
                  <a:t>Liselere Geçiş Sınavı Nedir?</a:t>
                </a:r>
              </a:p>
            </p:txBody>
          </p:sp>
        </p:grpSp>
      </p:grpSp>
      <p:sp>
        <p:nvSpPr>
          <p:cNvPr id="9" name="Yıldız: 5 Nokta 8">
            <a:extLst>
              <a:ext uri="{FF2B5EF4-FFF2-40B4-BE49-F238E27FC236}">
                <a16:creationId xmlns:a16="http://schemas.microsoft.com/office/drawing/2014/main" id="{6EA93F42-6C54-0CFE-6922-FDE352369724}"/>
              </a:ext>
            </a:extLst>
          </p:cNvPr>
          <p:cNvSpPr/>
          <p:nvPr/>
        </p:nvSpPr>
        <p:spPr>
          <a:xfrm>
            <a:off x="1225296" y="4846320"/>
            <a:ext cx="438912" cy="384048"/>
          </a:xfrm>
          <a:prstGeom prst="star5">
            <a:avLst/>
          </a:prstGeom>
          <a:solidFill>
            <a:srgbClr val="F3530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Yıldız: 5 Nokta 9">
            <a:extLst>
              <a:ext uri="{FF2B5EF4-FFF2-40B4-BE49-F238E27FC236}">
                <a16:creationId xmlns:a16="http://schemas.microsoft.com/office/drawing/2014/main" id="{92DC1389-CD50-4338-C960-42B6189D0AA0}"/>
              </a:ext>
            </a:extLst>
          </p:cNvPr>
          <p:cNvSpPr/>
          <p:nvPr/>
        </p:nvSpPr>
        <p:spPr>
          <a:xfrm>
            <a:off x="1225296" y="5657088"/>
            <a:ext cx="438912" cy="384048"/>
          </a:xfrm>
          <a:prstGeom prst="star5">
            <a:avLst/>
          </a:prstGeom>
          <a:solidFill>
            <a:srgbClr val="F3530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a:extLst>
              <a:ext uri="{FF2B5EF4-FFF2-40B4-BE49-F238E27FC236}">
                <a16:creationId xmlns:a16="http://schemas.microsoft.com/office/drawing/2014/main" id="{9DAEF5AA-24D8-3458-D5BB-FC38AFA3279B}"/>
              </a:ext>
            </a:extLst>
          </p:cNvPr>
          <p:cNvSpPr txBox="1"/>
          <p:nvPr/>
        </p:nvSpPr>
        <p:spPr>
          <a:xfrm>
            <a:off x="1773936" y="4785723"/>
            <a:ext cx="11814048" cy="523220"/>
          </a:xfrm>
          <a:prstGeom prst="rect">
            <a:avLst/>
          </a:prstGeom>
          <a:noFill/>
        </p:spPr>
        <p:txBody>
          <a:bodyPr wrap="square" rtlCol="0">
            <a:spAutoFit/>
          </a:bodyPr>
          <a:lstStyle/>
          <a:p>
            <a:r>
              <a:rPr lang="tr-TR" sz="2800" b="1" dirty="0">
                <a:solidFill>
                  <a:srgbClr val="F35305"/>
                </a:solidFill>
              </a:rPr>
              <a:t>Ortaöğretim Kurumlarına Öğrenci Seçmek Amacıyla Yapılan Bir Sınavdır.</a:t>
            </a:r>
          </a:p>
        </p:txBody>
      </p:sp>
      <p:sp>
        <p:nvSpPr>
          <p:cNvPr id="14" name="Metin kutusu 13">
            <a:extLst>
              <a:ext uri="{FF2B5EF4-FFF2-40B4-BE49-F238E27FC236}">
                <a16:creationId xmlns:a16="http://schemas.microsoft.com/office/drawing/2014/main" id="{2F2FBA4C-831D-9CCA-933B-2CF457777C5B}"/>
              </a:ext>
            </a:extLst>
          </p:cNvPr>
          <p:cNvSpPr txBox="1"/>
          <p:nvPr/>
        </p:nvSpPr>
        <p:spPr>
          <a:xfrm>
            <a:off x="1773936" y="5587502"/>
            <a:ext cx="11814048" cy="523220"/>
          </a:xfrm>
          <a:prstGeom prst="rect">
            <a:avLst/>
          </a:prstGeom>
          <a:noFill/>
        </p:spPr>
        <p:txBody>
          <a:bodyPr wrap="square" rtlCol="0">
            <a:spAutoFit/>
          </a:bodyPr>
          <a:lstStyle/>
          <a:p>
            <a:r>
              <a:rPr lang="tr-TR" sz="2800" b="1" dirty="0">
                <a:solidFill>
                  <a:srgbClr val="F35305"/>
                </a:solidFill>
              </a:rPr>
              <a:t>Liselere Geçiş Sınavı 2 Oturum Şeklinde Yapılmaktadır.</a:t>
            </a:r>
          </a:p>
        </p:txBody>
      </p:sp>
      <p:sp>
        <p:nvSpPr>
          <p:cNvPr id="21" name="Yıldız: 5 Nokta 20">
            <a:extLst>
              <a:ext uri="{FF2B5EF4-FFF2-40B4-BE49-F238E27FC236}">
                <a16:creationId xmlns:a16="http://schemas.microsoft.com/office/drawing/2014/main" id="{2530C56A-E7F4-F4D7-A3FC-5B279FB4CE8F}"/>
              </a:ext>
            </a:extLst>
          </p:cNvPr>
          <p:cNvSpPr/>
          <p:nvPr/>
        </p:nvSpPr>
        <p:spPr>
          <a:xfrm>
            <a:off x="1225296" y="6537442"/>
            <a:ext cx="438912" cy="384048"/>
          </a:xfrm>
          <a:prstGeom prst="star5">
            <a:avLst/>
          </a:prstGeom>
          <a:solidFill>
            <a:srgbClr val="F3530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2" name="Metin kutusu 21">
            <a:extLst>
              <a:ext uri="{FF2B5EF4-FFF2-40B4-BE49-F238E27FC236}">
                <a16:creationId xmlns:a16="http://schemas.microsoft.com/office/drawing/2014/main" id="{6408B847-4DD1-C310-FAA4-9A3B9D0029DE}"/>
              </a:ext>
            </a:extLst>
          </p:cNvPr>
          <p:cNvSpPr txBox="1"/>
          <p:nvPr/>
        </p:nvSpPr>
        <p:spPr>
          <a:xfrm>
            <a:off x="1773936" y="6467856"/>
            <a:ext cx="11814048" cy="523220"/>
          </a:xfrm>
          <a:prstGeom prst="rect">
            <a:avLst/>
          </a:prstGeom>
          <a:noFill/>
        </p:spPr>
        <p:txBody>
          <a:bodyPr wrap="square" rtlCol="0">
            <a:spAutoFit/>
          </a:bodyPr>
          <a:lstStyle/>
          <a:p>
            <a:r>
              <a:rPr lang="tr-TR" sz="2800" b="1" dirty="0">
                <a:solidFill>
                  <a:srgbClr val="F35305"/>
                </a:solidFill>
              </a:rPr>
              <a:t>Sınav Haziran Ayında Tek Gün Olarak Yapılmaktadır.</a:t>
            </a:r>
          </a:p>
        </p:txBody>
      </p:sp>
      <p:grpSp>
        <p:nvGrpSpPr>
          <p:cNvPr id="23" name="Grup 22">
            <a:extLst>
              <a:ext uri="{FF2B5EF4-FFF2-40B4-BE49-F238E27FC236}">
                <a16:creationId xmlns:a16="http://schemas.microsoft.com/office/drawing/2014/main" id="{1B37B9D6-9990-B837-AD11-1420DC1EFE41}"/>
              </a:ext>
            </a:extLst>
          </p:cNvPr>
          <p:cNvGrpSpPr/>
          <p:nvPr/>
        </p:nvGrpSpPr>
        <p:grpSpPr>
          <a:xfrm>
            <a:off x="2029968" y="7882128"/>
            <a:ext cx="9930384" cy="1684343"/>
            <a:chOff x="2039112" y="558122"/>
            <a:chExt cx="9930384" cy="1118061"/>
          </a:xfrm>
        </p:grpSpPr>
        <p:sp>
          <p:nvSpPr>
            <p:cNvPr id="24" name="Dikdörtgen 23">
              <a:extLst>
                <a:ext uri="{FF2B5EF4-FFF2-40B4-BE49-F238E27FC236}">
                  <a16:creationId xmlns:a16="http://schemas.microsoft.com/office/drawing/2014/main" id="{04C12BE9-9EE8-A65B-634B-C91AD7806BFD}"/>
                </a:ext>
              </a:extLst>
            </p:cNvPr>
            <p:cNvSpPr/>
            <p:nvPr/>
          </p:nvSpPr>
          <p:spPr>
            <a:xfrm>
              <a:off x="3035809" y="97622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5" name="Grup 24">
              <a:extLst>
                <a:ext uri="{FF2B5EF4-FFF2-40B4-BE49-F238E27FC236}">
                  <a16:creationId xmlns:a16="http://schemas.microsoft.com/office/drawing/2014/main" id="{15FCF5E8-9D64-BC14-8909-BFBA0D2F5014}"/>
                </a:ext>
              </a:extLst>
            </p:cNvPr>
            <p:cNvGrpSpPr/>
            <p:nvPr/>
          </p:nvGrpSpPr>
          <p:grpSpPr>
            <a:xfrm>
              <a:off x="2039112" y="558122"/>
              <a:ext cx="9930384" cy="1118061"/>
              <a:chOff x="2286000" y="1615815"/>
              <a:chExt cx="9930384" cy="1118061"/>
            </a:xfrm>
          </p:grpSpPr>
          <p:sp>
            <p:nvSpPr>
              <p:cNvPr id="26" name="Dikdörtgen 25">
                <a:extLst>
                  <a:ext uri="{FF2B5EF4-FFF2-40B4-BE49-F238E27FC236}">
                    <a16:creationId xmlns:a16="http://schemas.microsoft.com/office/drawing/2014/main" id="{FFA37989-AE25-5F3C-3E3E-EB852C5CFC4B}"/>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Metin kutusu 26">
                <a:extLst>
                  <a:ext uri="{FF2B5EF4-FFF2-40B4-BE49-F238E27FC236}">
                    <a16:creationId xmlns:a16="http://schemas.microsoft.com/office/drawing/2014/main" id="{07CD1640-DB3A-7A87-A0C9-78139FB676EB}"/>
                  </a:ext>
                </a:extLst>
              </p:cNvPr>
              <p:cNvSpPr txBox="1"/>
              <p:nvPr/>
            </p:nvSpPr>
            <p:spPr>
              <a:xfrm>
                <a:off x="2286000" y="1779769"/>
                <a:ext cx="9930384" cy="954107"/>
              </a:xfrm>
              <a:prstGeom prst="rect">
                <a:avLst/>
              </a:prstGeom>
              <a:noFill/>
            </p:spPr>
            <p:txBody>
              <a:bodyPr wrap="square" rtlCol="0">
                <a:spAutoFit/>
              </a:bodyPr>
              <a:lstStyle/>
              <a:p>
                <a:pPr algn="ctr"/>
                <a:r>
                  <a:rPr lang="tr-TR" sz="2800" dirty="0">
                    <a:latin typeface="Arial Black" panose="020B0A04020102020204" pitchFamily="34" charset="0"/>
                  </a:rPr>
                  <a:t>Liselere Geçiş Sınavına Kimler </a:t>
                </a:r>
              </a:p>
              <a:p>
                <a:pPr algn="ctr"/>
                <a:r>
                  <a:rPr lang="tr-TR" sz="2800" dirty="0">
                    <a:latin typeface="Arial Black" panose="020B0A04020102020204" pitchFamily="34" charset="0"/>
                  </a:rPr>
                  <a:t>Başvuru Yapabilir?</a:t>
                </a:r>
              </a:p>
            </p:txBody>
          </p:sp>
        </p:grpSp>
      </p:grpSp>
      <p:sp>
        <p:nvSpPr>
          <p:cNvPr id="28" name="Yıldız: 5 Nokta 27">
            <a:extLst>
              <a:ext uri="{FF2B5EF4-FFF2-40B4-BE49-F238E27FC236}">
                <a16:creationId xmlns:a16="http://schemas.microsoft.com/office/drawing/2014/main" id="{C01225BC-F0CC-4F57-6D1D-8DFF7C5FB0FB}"/>
              </a:ext>
            </a:extLst>
          </p:cNvPr>
          <p:cNvSpPr/>
          <p:nvPr/>
        </p:nvSpPr>
        <p:spPr>
          <a:xfrm>
            <a:off x="1225296" y="10273267"/>
            <a:ext cx="438912" cy="384048"/>
          </a:xfrm>
          <a:prstGeom prst="star5">
            <a:avLst/>
          </a:prstGeom>
          <a:solidFill>
            <a:srgbClr val="F3530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Metin kutusu 28">
            <a:extLst>
              <a:ext uri="{FF2B5EF4-FFF2-40B4-BE49-F238E27FC236}">
                <a16:creationId xmlns:a16="http://schemas.microsoft.com/office/drawing/2014/main" id="{B7F49E38-9001-BCC5-5547-867C453AFB8A}"/>
              </a:ext>
            </a:extLst>
          </p:cNvPr>
          <p:cNvSpPr txBox="1"/>
          <p:nvPr/>
        </p:nvSpPr>
        <p:spPr>
          <a:xfrm>
            <a:off x="1773936" y="10273267"/>
            <a:ext cx="11814048" cy="1384995"/>
          </a:xfrm>
          <a:prstGeom prst="rect">
            <a:avLst/>
          </a:prstGeom>
          <a:noFill/>
        </p:spPr>
        <p:txBody>
          <a:bodyPr wrap="square" rtlCol="0">
            <a:spAutoFit/>
          </a:bodyPr>
          <a:lstStyle/>
          <a:p>
            <a:r>
              <a:rPr lang="tr-TR" sz="2800" b="1" dirty="0">
                <a:solidFill>
                  <a:srgbClr val="F35305"/>
                </a:solidFill>
              </a:rPr>
              <a:t>2024-2025 Eğitim Ve Öğretim Yılında Ortaokul Veya İmam Hatip Ortaokulu </a:t>
            </a:r>
          </a:p>
          <a:p>
            <a:r>
              <a:rPr lang="tr-TR" sz="2800" b="1" dirty="0">
                <a:solidFill>
                  <a:srgbClr val="F35305"/>
                </a:solidFill>
              </a:rPr>
              <a:t>8’inci Sınıfını Başarıyla Tamamlamış Ya Da Açık Öğretim Ortaokulundan </a:t>
            </a:r>
          </a:p>
          <a:p>
            <a:r>
              <a:rPr lang="tr-TR" sz="2800" b="1" dirty="0">
                <a:solidFill>
                  <a:srgbClr val="F35305"/>
                </a:solidFill>
              </a:rPr>
              <a:t>Mezun Durumda Olabilecek Öğrenciler Sınava Başvuru Yapabileceklerdir.</a:t>
            </a:r>
          </a:p>
        </p:txBody>
      </p:sp>
      <p:pic>
        <p:nvPicPr>
          <p:cNvPr id="35" name="Resim 34">
            <a:extLst>
              <a:ext uri="{FF2B5EF4-FFF2-40B4-BE49-F238E27FC236}">
                <a16:creationId xmlns:a16="http://schemas.microsoft.com/office/drawing/2014/main" id="{A47A7802-3F18-581D-3961-90C330430932}"/>
              </a:ext>
            </a:extLst>
          </p:cNvPr>
          <p:cNvPicPr>
            <a:picLocks noChangeAspect="1"/>
          </p:cNvPicPr>
          <p:nvPr/>
        </p:nvPicPr>
        <p:blipFill>
          <a:blip r:embed="rId2"/>
          <a:stretch>
            <a:fillRect/>
          </a:stretch>
        </p:blipFill>
        <p:spPr>
          <a:xfrm>
            <a:off x="420624" y="123915"/>
            <a:ext cx="2350007" cy="3688964"/>
          </a:xfrm>
          <a:prstGeom prst="rect">
            <a:avLst/>
          </a:prstGeom>
        </p:spPr>
      </p:pic>
    </p:spTree>
    <p:extLst>
      <p:ext uri="{BB962C8B-B14F-4D97-AF65-F5344CB8AC3E}">
        <p14:creationId xmlns:p14="http://schemas.microsoft.com/office/powerpoint/2010/main" val="30517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4" grpId="0"/>
      <p:bldP spid="21" grpId="0" animBg="1"/>
      <p:bldP spid="22" grpId="0"/>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C12D7638-C40E-246C-9B52-8B4A33AD803C}"/>
              </a:ext>
            </a:extLst>
          </p:cNvPr>
          <p:cNvPicPr>
            <a:picLocks noChangeAspect="1"/>
          </p:cNvPicPr>
          <p:nvPr/>
        </p:nvPicPr>
        <p:blipFill>
          <a:blip r:embed="rId2"/>
          <a:stretch>
            <a:fillRect/>
          </a:stretch>
        </p:blipFill>
        <p:spPr>
          <a:xfrm>
            <a:off x="716843" y="2994339"/>
            <a:ext cx="4363607" cy="2290894"/>
          </a:xfrm>
          <a:prstGeom prst="rect">
            <a:avLst/>
          </a:prstGeom>
        </p:spPr>
      </p:pic>
      <p:pic>
        <p:nvPicPr>
          <p:cNvPr id="12" name="Resim 11">
            <a:extLst>
              <a:ext uri="{FF2B5EF4-FFF2-40B4-BE49-F238E27FC236}">
                <a16:creationId xmlns:a16="http://schemas.microsoft.com/office/drawing/2014/main" id="{2D265059-816B-090C-531D-808570AFE8BF}"/>
              </a:ext>
            </a:extLst>
          </p:cNvPr>
          <p:cNvPicPr>
            <a:picLocks noChangeAspect="1"/>
          </p:cNvPicPr>
          <p:nvPr/>
        </p:nvPicPr>
        <p:blipFill>
          <a:blip r:embed="rId3"/>
          <a:stretch>
            <a:fillRect/>
          </a:stretch>
        </p:blipFill>
        <p:spPr>
          <a:xfrm>
            <a:off x="716844" y="6124297"/>
            <a:ext cx="4363607" cy="2368919"/>
          </a:xfrm>
          <a:prstGeom prst="rect">
            <a:avLst/>
          </a:prstGeom>
        </p:spPr>
      </p:pic>
      <p:pic>
        <p:nvPicPr>
          <p:cNvPr id="14" name="Resim 13">
            <a:extLst>
              <a:ext uri="{FF2B5EF4-FFF2-40B4-BE49-F238E27FC236}">
                <a16:creationId xmlns:a16="http://schemas.microsoft.com/office/drawing/2014/main" id="{B441FF28-701C-51EC-9B2A-D098D5F3F636}"/>
              </a:ext>
            </a:extLst>
          </p:cNvPr>
          <p:cNvPicPr>
            <a:picLocks noChangeAspect="1"/>
          </p:cNvPicPr>
          <p:nvPr/>
        </p:nvPicPr>
        <p:blipFill>
          <a:blip r:embed="rId4"/>
          <a:stretch>
            <a:fillRect/>
          </a:stretch>
        </p:blipFill>
        <p:spPr>
          <a:xfrm>
            <a:off x="531366" y="9138189"/>
            <a:ext cx="4549084" cy="2887318"/>
          </a:xfrm>
          <a:prstGeom prst="rect">
            <a:avLst/>
          </a:prstGeom>
        </p:spPr>
      </p:pic>
      <p:sp>
        <p:nvSpPr>
          <p:cNvPr id="15" name="Dikdörtgen 14">
            <a:extLst>
              <a:ext uri="{FF2B5EF4-FFF2-40B4-BE49-F238E27FC236}">
                <a16:creationId xmlns:a16="http://schemas.microsoft.com/office/drawing/2014/main" id="{0ACC7EDA-FE93-76D5-6D9D-44C930FC91C4}"/>
              </a:ext>
            </a:extLst>
          </p:cNvPr>
          <p:cNvSpPr/>
          <p:nvPr/>
        </p:nvSpPr>
        <p:spPr>
          <a:xfrm>
            <a:off x="6071616" y="2994339"/>
            <a:ext cx="6382512" cy="2290894"/>
          </a:xfrm>
          <a:prstGeom prst="rect">
            <a:avLst/>
          </a:prstGeom>
          <a:solidFill>
            <a:srgbClr val="92E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dirty="0">
                <a:solidFill>
                  <a:schemeClr val="tx1"/>
                </a:solidFill>
              </a:rPr>
              <a:t>FEN </a:t>
            </a:r>
            <a:r>
              <a:rPr lang="tr-TR" sz="3000" b="1" dirty="0" smtClean="0">
                <a:solidFill>
                  <a:schemeClr val="tx1"/>
                </a:solidFill>
              </a:rPr>
              <a:t>LİSELERİ </a:t>
            </a:r>
            <a:r>
              <a:rPr lang="tr-TR" sz="3000" b="1" dirty="0">
                <a:solidFill>
                  <a:schemeClr val="tx1"/>
                </a:solidFill>
              </a:rPr>
              <a:t>/ ANADOLU LİSELERİ / SOSYAL BİLİMLER LİSELERİ</a:t>
            </a:r>
          </a:p>
        </p:txBody>
      </p:sp>
      <p:sp>
        <p:nvSpPr>
          <p:cNvPr id="16" name="Dikdörtgen 15">
            <a:extLst>
              <a:ext uri="{FF2B5EF4-FFF2-40B4-BE49-F238E27FC236}">
                <a16:creationId xmlns:a16="http://schemas.microsoft.com/office/drawing/2014/main" id="{C872A8CC-8F04-4A5F-C6E1-B2AA6033A906}"/>
              </a:ext>
            </a:extLst>
          </p:cNvPr>
          <p:cNvSpPr/>
          <p:nvPr/>
        </p:nvSpPr>
        <p:spPr>
          <a:xfrm>
            <a:off x="6071616" y="6202322"/>
            <a:ext cx="6382512" cy="2290894"/>
          </a:xfrm>
          <a:prstGeom prst="rect">
            <a:avLst/>
          </a:prstGeom>
          <a:solidFill>
            <a:srgbClr val="8F2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dirty="0"/>
              <a:t>PROJE İMAM HATİP LİSELERİ / PROJE MESLEK LİSELERİ </a:t>
            </a:r>
          </a:p>
        </p:txBody>
      </p:sp>
      <p:sp>
        <p:nvSpPr>
          <p:cNvPr id="17" name="Dikdörtgen 16">
            <a:extLst>
              <a:ext uri="{FF2B5EF4-FFF2-40B4-BE49-F238E27FC236}">
                <a16:creationId xmlns:a16="http://schemas.microsoft.com/office/drawing/2014/main" id="{1585A9EA-B64B-A39D-321A-951E9A6C0DCD}"/>
              </a:ext>
            </a:extLst>
          </p:cNvPr>
          <p:cNvSpPr/>
          <p:nvPr/>
        </p:nvSpPr>
        <p:spPr>
          <a:xfrm>
            <a:off x="6071616" y="9436401"/>
            <a:ext cx="6382512" cy="2290894"/>
          </a:xfrm>
          <a:prstGeom prst="rect">
            <a:avLst/>
          </a:prstGeom>
          <a:solidFill>
            <a:srgbClr val="E2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dirty="0"/>
              <a:t>ÖZEL YETENEK İLE ALAN FEN LİSELERİ / GÜZEL SANATLAR LİSELERİ / SPOR LİSELERİ  </a:t>
            </a:r>
          </a:p>
        </p:txBody>
      </p:sp>
      <p:sp>
        <p:nvSpPr>
          <p:cNvPr id="18" name="Ok: Sağ 17">
            <a:extLst>
              <a:ext uri="{FF2B5EF4-FFF2-40B4-BE49-F238E27FC236}">
                <a16:creationId xmlns:a16="http://schemas.microsoft.com/office/drawing/2014/main" id="{16AC5ECD-4053-74D9-D4A2-E18DA5CCD9BE}"/>
              </a:ext>
            </a:extLst>
          </p:cNvPr>
          <p:cNvSpPr/>
          <p:nvPr/>
        </p:nvSpPr>
        <p:spPr>
          <a:xfrm>
            <a:off x="5080450" y="4352544"/>
            <a:ext cx="841248" cy="566928"/>
          </a:xfrm>
          <a:prstGeom prst="rightArrow">
            <a:avLst/>
          </a:prstGeom>
          <a:solidFill>
            <a:srgbClr val="92E3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k: Sağ 18">
            <a:extLst>
              <a:ext uri="{FF2B5EF4-FFF2-40B4-BE49-F238E27FC236}">
                <a16:creationId xmlns:a16="http://schemas.microsoft.com/office/drawing/2014/main" id="{44C8A606-FC32-2A87-F96C-9EB9B0B5CC3B}"/>
              </a:ext>
            </a:extLst>
          </p:cNvPr>
          <p:cNvSpPr/>
          <p:nvPr/>
        </p:nvSpPr>
        <p:spPr>
          <a:xfrm>
            <a:off x="5080450" y="7628770"/>
            <a:ext cx="841248" cy="566928"/>
          </a:xfrm>
          <a:prstGeom prst="rightArrow">
            <a:avLst/>
          </a:prstGeom>
          <a:solidFill>
            <a:srgbClr val="8F28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k: Sağ 19">
            <a:extLst>
              <a:ext uri="{FF2B5EF4-FFF2-40B4-BE49-F238E27FC236}">
                <a16:creationId xmlns:a16="http://schemas.microsoft.com/office/drawing/2014/main" id="{634EDCEB-3226-16C1-77ED-6984588676B1}"/>
              </a:ext>
            </a:extLst>
          </p:cNvPr>
          <p:cNvSpPr/>
          <p:nvPr/>
        </p:nvSpPr>
        <p:spPr>
          <a:xfrm>
            <a:off x="5080450" y="10539235"/>
            <a:ext cx="841248" cy="566928"/>
          </a:xfrm>
          <a:prstGeom prst="rightArrow">
            <a:avLst/>
          </a:prstGeom>
          <a:solidFill>
            <a:srgbClr val="E2545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a:extLst>
              <a:ext uri="{FF2B5EF4-FFF2-40B4-BE49-F238E27FC236}">
                <a16:creationId xmlns:a16="http://schemas.microsoft.com/office/drawing/2014/main" id="{0AF9F01D-DFDD-2432-1981-3D44CC31E69C}"/>
              </a:ext>
            </a:extLst>
          </p:cNvPr>
          <p:cNvSpPr/>
          <p:nvPr/>
        </p:nvSpPr>
        <p:spPr>
          <a:xfrm>
            <a:off x="2779776" y="202183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3">
            <a:extLst>
              <a:ext uri="{FF2B5EF4-FFF2-40B4-BE49-F238E27FC236}">
                <a16:creationId xmlns:a16="http://schemas.microsoft.com/office/drawing/2014/main" id="{0592EB2E-35C8-EA10-9BF5-1FE5FA451E53}"/>
              </a:ext>
            </a:extLst>
          </p:cNvPr>
          <p:cNvGrpSpPr/>
          <p:nvPr/>
        </p:nvGrpSpPr>
        <p:grpSpPr>
          <a:xfrm>
            <a:off x="1892808" y="756279"/>
            <a:ext cx="9930384" cy="1798694"/>
            <a:chOff x="2139696" y="1615815"/>
            <a:chExt cx="9930384" cy="1798694"/>
          </a:xfrm>
        </p:grpSpPr>
        <p:sp>
          <p:nvSpPr>
            <p:cNvPr id="5" name="Dikdörtgen 4">
              <a:extLst>
                <a:ext uri="{FF2B5EF4-FFF2-40B4-BE49-F238E27FC236}">
                  <a16:creationId xmlns:a16="http://schemas.microsoft.com/office/drawing/2014/main" id="{AA0F717C-3168-87EF-87A9-D40ABF97C493}"/>
                </a:ext>
              </a:extLst>
            </p:cNvPr>
            <p:cNvSpPr/>
            <p:nvPr/>
          </p:nvSpPr>
          <p:spPr>
            <a:xfrm>
              <a:off x="2587752" y="1615815"/>
              <a:ext cx="8796528" cy="1798694"/>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6A0501B6-DF14-6F08-68D5-FF9BFC116D69}"/>
                </a:ext>
              </a:extLst>
            </p:cNvPr>
            <p:cNvSpPr txBox="1"/>
            <p:nvPr/>
          </p:nvSpPr>
          <p:spPr>
            <a:xfrm>
              <a:off x="2139696" y="1847088"/>
              <a:ext cx="9930384" cy="1323439"/>
            </a:xfrm>
            <a:prstGeom prst="rect">
              <a:avLst/>
            </a:prstGeom>
            <a:noFill/>
          </p:spPr>
          <p:txBody>
            <a:bodyPr wrap="square" rtlCol="0">
              <a:spAutoFit/>
            </a:bodyPr>
            <a:lstStyle/>
            <a:p>
              <a:pPr algn="ctr"/>
              <a:r>
                <a:rPr lang="tr-TR" sz="4000" dirty="0">
                  <a:latin typeface="Arial Black" panose="020B0A04020102020204" pitchFamily="34" charset="0"/>
                </a:rPr>
                <a:t>SINAV / YETENEK SINAVI İLE ALAN LİSELER?</a:t>
              </a:r>
            </a:p>
          </p:txBody>
        </p:sp>
      </p:grpSp>
    </p:spTree>
    <p:extLst>
      <p:ext uri="{BB962C8B-B14F-4D97-AF65-F5344CB8AC3E}">
        <p14:creationId xmlns:p14="http://schemas.microsoft.com/office/powerpoint/2010/main" val="3403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a:extLst>
              <a:ext uri="{FF2B5EF4-FFF2-40B4-BE49-F238E27FC236}">
                <a16:creationId xmlns:a16="http://schemas.microsoft.com/office/drawing/2014/main" id="{4BE7CA20-4156-284C-C27E-A66204FB59ED}"/>
              </a:ext>
            </a:extLst>
          </p:cNvPr>
          <p:cNvGrpSpPr/>
          <p:nvPr/>
        </p:nvGrpSpPr>
        <p:grpSpPr>
          <a:xfrm>
            <a:off x="2029967" y="722714"/>
            <a:ext cx="9930384" cy="1116835"/>
            <a:chOff x="2039112" y="2057738"/>
            <a:chExt cx="9930384" cy="1116835"/>
          </a:xfrm>
        </p:grpSpPr>
        <p:sp>
          <p:nvSpPr>
            <p:cNvPr id="7" name="Dikdörtgen 6">
              <a:extLst>
                <a:ext uri="{FF2B5EF4-FFF2-40B4-BE49-F238E27FC236}">
                  <a16:creationId xmlns:a16="http://schemas.microsoft.com/office/drawing/2014/main" id="{24C44D44-BD22-7878-85D6-41A27D9D687F}"/>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B6F20598-60DB-2786-28D1-A5D67C7EF247}"/>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CCB1340C-F12D-0357-7542-513E7B59ACB2}"/>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OTURUM SORU SAYILARI</a:t>
              </a:r>
            </a:p>
          </p:txBody>
        </p:sp>
      </p:grpSp>
      <p:pic>
        <p:nvPicPr>
          <p:cNvPr id="41" name="Resim 40">
            <a:extLst>
              <a:ext uri="{FF2B5EF4-FFF2-40B4-BE49-F238E27FC236}">
                <a16:creationId xmlns:a16="http://schemas.microsoft.com/office/drawing/2014/main" id="{79EB863A-CA7E-7009-FEA2-F33CBBA2B5A3}"/>
              </a:ext>
            </a:extLst>
          </p:cNvPr>
          <p:cNvPicPr>
            <a:picLocks noChangeAspect="1"/>
          </p:cNvPicPr>
          <p:nvPr/>
        </p:nvPicPr>
        <p:blipFill>
          <a:blip r:embed="rId2"/>
          <a:stretch>
            <a:fillRect/>
          </a:stretch>
        </p:blipFill>
        <p:spPr>
          <a:xfrm>
            <a:off x="5373660" y="5857939"/>
            <a:ext cx="2608083" cy="2608083"/>
          </a:xfrm>
          <a:prstGeom prst="rect">
            <a:avLst/>
          </a:prstGeom>
        </p:spPr>
      </p:pic>
      <p:pic>
        <p:nvPicPr>
          <p:cNvPr id="43" name="Resim 42">
            <a:extLst>
              <a:ext uri="{FF2B5EF4-FFF2-40B4-BE49-F238E27FC236}">
                <a16:creationId xmlns:a16="http://schemas.microsoft.com/office/drawing/2014/main" id="{50A83D47-799B-050D-6598-4E73A8316868}"/>
              </a:ext>
            </a:extLst>
          </p:cNvPr>
          <p:cNvPicPr>
            <a:picLocks noChangeAspect="1"/>
          </p:cNvPicPr>
          <p:nvPr/>
        </p:nvPicPr>
        <p:blipFill>
          <a:blip r:embed="rId3"/>
          <a:stretch>
            <a:fillRect/>
          </a:stretch>
        </p:blipFill>
        <p:spPr>
          <a:xfrm>
            <a:off x="8168506" y="3935443"/>
            <a:ext cx="3634122" cy="2506291"/>
          </a:xfrm>
          <a:prstGeom prst="rect">
            <a:avLst/>
          </a:prstGeom>
        </p:spPr>
      </p:pic>
      <p:pic>
        <p:nvPicPr>
          <p:cNvPr id="45" name="Resim 44">
            <a:extLst>
              <a:ext uri="{FF2B5EF4-FFF2-40B4-BE49-F238E27FC236}">
                <a16:creationId xmlns:a16="http://schemas.microsoft.com/office/drawing/2014/main" id="{A6CA479D-E3BA-CC1B-DA3C-C7DD3BBC3CEF}"/>
              </a:ext>
            </a:extLst>
          </p:cNvPr>
          <p:cNvPicPr>
            <a:picLocks noChangeAspect="1"/>
          </p:cNvPicPr>
          <p:nvPr/>
        </p:nvPicPr>
        <p:blipFill>
          <a:blip r:embed="rId4"/>
          <a:stretch>
            <a:fillRect/>
          </a:stretch>
        </p:blipFill>
        <p:spPr>
          <a:xfrm>
            <a:off x="8168506" y="6141488"/>
            <a:ext cx="4870838" cy="2087503"/>
          </a:xfrm>
          <a:prstGeom prst="rect">
            <a:avLst/>
          </a:prstGeom>
        </p:spPr>
      </p:pic>
      <p:pic>
        <p:nvPicPr>
          <p:cNvPr id="47" name="Resim 46">
            <a:extLst>
              <a:ext uri="{FF2B5EF4-FFF2-40B4-BE49-F238E27FC236}">
                <a16:creationId xmlns:a16="http://schemas.microsoft.com/office/drawing/2014/main" id="{51208E9B-B559-BA32-0ECC-6FDEBD7A33A0}"/>
              </a:ext>
            </a:extLst>
          </p:cNvPr>
          <p:cNvPicPr>
            <a:picLocks noChangeAspect="1"/>
          </p:cNvPicPr>
          <p:nvPr/>
        </p:nvPicPr>
        <p:blipFill>
          <a:blip r:embed="rId5"/>
          <a:stretch>
            <a:fillRect/>
          </a:stretch>
        </p:blipFill>
        <p:spPr>
          <a:xfrm>
            <a:off x="7487642" y="8331969"/>
            <a:ext cx="4084620" cy="2847729"/>
          </a:xfrm>
          <a:prstGeom prst="rect">
            <a:avLst/>
          </a:prstGeom>
        </p:spPr>
      </p:pic>
      <p:pic>
        <p:nvPicPr>
          <p:cNvPr id="49" name="Resim 48">
            <a:extLst>
              <a:ext uri="{FF2B5EF4-FFF2-40B4-BE49-F238E27FC236}">
                <a16:creationId xmlns:a16="http://schemas.microsoft.com/office/drawing/2014/main" id="{71B81258-C4F6-8A5C-F8BA-85ED861242BE}"/>
              </a:ext>
            </a:extLst>
          </p:cNvPr>
          <p:cNvPicPr>
            <a:picLocks noChangeAspect="1"/>
          </p:cNvPicPr>
          <p:nvPr/>
        </p:nvPicPr>
        <p:blipFill>
          <a:blip r:embed="rId6"/>
          <a:stretch>
            <a:fillRect/>
          </a:stretch>
        </p:blipFill>
        <p:spPr>
          <a:xfrm>
            <a:off x="1470466" y="8213436"/>
            <a:ext cx="3684950" cy="2541345"/>
          </a:xfrm>
          <a:prstGeom prst="rect">
            <a:avLst/>
          </a:prstGeom>
        </p:spPr>
      </p:pic>
      <p:pic>
        <p:nvPicPr>
          <p:cNvPr id="51" name="Resim 50">
            <a:extLst>
              <a:ext uri="{FF2B5EF4-FFF2-40B4-BE49-F238E27FC236}">
                <a16:creationId xmlns:a16="http://schemas.microsoft.com/office/drawing/2014/main" id="{2D68DFE9-3BDB-8D95-A06D-28C6912E8440}"/>
              </a:ext>
            </a:extLst>
          </p:cNvPr>
          <p:cNvPicPr>
            <a:picLocks noChangeAspect="1"/>
          </p:cNvPicPr>
          <p:nvPr/>
        </p:nvPicPr>
        <p:blipFill>
          <a:blip r:embed="rId7"/>
          <a:stretch>
            <a:fillRect/>
          </a:stretch>
        </p:blipFill>
        <p:spPr>
          <a:xfrm>
            <a:off x="714133" y="6451374"/>
            <a:ext cx="4472764" cy="1880595"/>
          </a:xfrm>
          <a:prstGeom prst="rect">
            <a:avLst/>
          </a:prstGeom>
        </p:spPr>
      </p:pic>
      <p:pic>
        <p:nvPicPr>
          <p:cNvPr id="53" name="Resim 52">
            <a:extLst>
              <a:ext uri="{FF2B5EF4-FFF2-40B4-BE49-F238E27FC236}">
                <a16:creationId xmlns:a16="http://schemas.microsoft.com/office/drawing/2014/main" id="{46E2862B-2A94-E960-7EC1-05CD0D5B7265}"/>
              </a:ext>
            </a:extLst>
          </p:cNvPr>
          <p:cNvPicPr>
            <a:picLocks noChangeAspect="1"/>
          </p:cNvPicPr>
          <p:nvPr/>
        </p:nvPicPr>
        <p:blipFill>
          <a:blip r:embed="rId8"/>
          <a:stretch>
            <a:fillRect/>
          </a:stretch>
        </p:blipFill>
        <p:spPr>
          <a:xfrm>
            <a:off x="1552775" y="3935443"/>
            <a:ext cx="3634122" cy="2515931"/>
          </a:xfrm>
          <a:prstGeom prst="rect">
            <a:avLst/>
          </a:prstGeom>
        </p:spPr>
      </p:pic>
      <p:pic>
        <p:nvPicPr>
          <p:cNvPr id="54" name="Resim 53">
            <a:extLst>
              <a:ext uri="{FF2B5EF4-FFF2-40B4-BE49-F238E27FC236}">
                <a16:creationId xmlns:a16="http://schemas.microsoft.com/office/drawing/2014/main" id="{7A60DC28-552B-D02C-0DBC-CBB0E57BCE6E}"/>
              </a:ext>
            </a:extLst>
          </p:cNvPr>
          <p:cNvPicPr>
            <a:picLocks noChangeAspect="1"/>
          </p:cNvPicPr>
          <p:nvPr/>
        </p:nvPicPr>
        <p:blipFill>
          <a:blip r:embed="rId3"/>
          <a:stretch>
            <a:fillRect/>
          </a:stretch>
        </p:blipFill>
        <p:spPr>
          <a:xfrm rot="18159404">
            <a:off x="4760569" y="3409252"/>
            <a:ext cx="3634122" cy="2506291"/>
          </a:xfrm>
          <a:prstGeom prst="rect">
            <a:avLst/>
          </a:prstGeom>
        </p:spPr>
      </p:pic>
      <p:pic>
        <p:nvPicPr>
          <p:cNvPr id="55" name="Resim 54">
            <a:extLst>
              <a:ext uri="{FF2B5EF4-FFF2-40B4-BE49-F238E27FC236}">
                <a16:creationId xmlns:a16="http://schemas.microsoft.com/office/drawing/2014/main" id="{78AC50A1-4C69-5C83-0C47-B9B434F1860F}"/>
              </a:ext>
            </a:extLst>
          </p:cNvPr>
          <p:cNvPicPr>
            <a:picLocks noChangeAspect="1"/>
          </p:cNvPicPr>
          <p:nvPr/>
        </p:nvPicPr>
        <p:blipFill>
          <a:blip r:embed="rId3"/>
          <a:stretch>
            <a:fillRect/>
          </a:stretch>
        </p:blipFill>
        <p:spPr>
          <a:xfrm rot="7396254">
            <a:off x="4860640" y="8628511"/>
            <a:ext cx="3634122" cy="2506291"/>
          </a:xfrm>
          <a:prstGeom prst="rect">
            <a:avLst/>
          </a:prstGeom>
        </p:spPr>
      </p:pic>
      <p:sp>
        <p:nvSpPr>
          <p:cNvPr id="56" name="Metin kutusu 55">
            <a:extLst>
              <a:ext uri="{FF2B5EF4-FFF2-40B4-BE49-F238E27FC236}">
                <a16:creationId xmlns:a16="http://schemas.microsoft.com/office/drawing/2014/main" id="{BCCBF488-E222-C6BE-8566-257DDD70ABB7}"/>
              </a:ext>
            </a:extLst>
          </p:cNvPr>
          <p:cNvSpPr txBox="1"/>
          <p:nvPr/>
        </p:nvSpPr>
        <p:spPr>
          <a:xfrm>
            <a:off x="5884353" y="2348819"/>
            <a:ext cx="1586695" cy="461665"/>
          </a:xfrm>
          <a:prstGeom prst="rect">
            <a:avLst/>
          </a:prstGeom>
          <a:noFill/>
        </p:spPr>
        <p:txBody>
          <a:bodyPr wrap="square" rtlCol="0">
            <a:spAutoFit/>
          </a:bodyPr>
          <a:lstStyle/>
          <a:p>
            <a:pPr algn="ctr"/>
            <a:r>
              <a:rPr lang="tr-TR" sz="2400" b="1" dirty="0"/>
              <a:t>TÜRKÇE</a:t>
            </a:r>
          </a:p>
        </p:txBody>
      </p:sp>
      <p:sp>
        <p:nvSpPr>
          <p:cNvPr id="57" name="Metin kutusu 56">
            <a:extLst>
              <a:ext uri="{FF2B5EF4-FFF2-40B4-BE49-F238E27FC236}">
                <a16:creationId xmlns:a16="http://schemas.microsoft.com/office/drawing/2014/main" id="{1EC535A2-F413-8961-F327-EDC6130A9F4F}"/>
              </a:ext>
            </a:extLst>
          </p:cNvPr>
          <p:cNvSpPr txBox="1"/>
          <p:nvPr/>
        </p:nvSpPr>
        <p:spPr>
          <a:xfrm>
            <a:off x="10073802" y="3366173"/>
            <a:ext cx="1586695" cy="461665"/>
          </a:xfrm>
          <a:prstGeom prst="rect">
            <a:avLst/>
          </a:prstGeom>
          <a:noFill/>
        </p:spPr>
        <p:txBody>
          <a:bodyPr wrap="square" rtlCol="0">
            <a:spAutoFit/>
          </a:bodyPr>
          <a:lstStyle/>
          <a:p>
            <a:pPr algn="ctr"/>
            <a:r>
              <a:rPr lang="tr-TR" sz="2400" b="1" dirty="0"/>
              <a:t>DİN KÜL.</a:t>
            </a:r>
          </a:p>
        </p:txBody>
      </p:sp>
      <p:sp>
        <p:nvSpPr>
          <p:cNvPr id="58" name="Metin kutusu 57">
            <a:extLst>
              <a:ext uri="{FF2B5EF4-FFF2-40B4-BE49-F238E27FC236}">
                <a16:creationId xmlns:a16="http://schemas.microsoft.com/office/drawing/2014/main" id="{64259484-0CCF-894C-30AD-FA16D6DAAF36}"/>
              </a:ext>
            </a:extLst>
          </p:cNvPr>
          <p:cNvSpPr txBox="1"/>
          <p:nvPr/>
        </p:nvSpPr>
        <p:spPr>
          <a:xfrm>
            <a:off x="11676564" y="5679823"/>
            <a:ext cx="1586695" cy="461665"/>
          </a:xfrm>
          <a:prstGeom prst="rect">
            <a:avLst/>
          </a:prstGeom>
          <a:noFill/>
        </p:spPr>
        <p:txBody>
          <a:bodyPr wrap="square" rtlCol="0">
            <a:spAutoFit/>
          </a:bodyPr>
          <a:lstStyle/>
          <a:p>
            <a:pPr algn="ctr"/>
            <a:r>
              <a:rPr lang="tr-TR" sz="2400" b="1" dirty="0"/>
              <a:t>İNKILAP</a:t>
            </a:r>
          </a:p>
        </p:txBody>
      </p:sp>
      <p:sp>
        <p:nvSpPr>
          <p:cNvPr id="59" name="Metin kutusu 58">
            <a:extLst>
              <a:ext uri="{FF2B5EF4-FFF2-40B4-BE49-F238E27FC236}">
                <a16:creationId xmlns:a16="http://schemas.microsoft.com/office/drawing/2014/main" id="{96C520A7-BF55-A1E9-B44F-07ABA1F58943}"/>
              </a:ext>
            </a:extLst>
          </p:cNvPr>
          <p:cNvSpPr txBox="1"/>
          <p:nvPr/>
        </p:nvSpPr>
        <p:spPr>
          <a:xfrm>
            <a:off x="9556666" y="8489727"/>
            <a:ext cx="1586695" cy="461665"/>
          </a:xfrm>
          <a:prstGeom prst="rect">
            <a:avLst/>
          </a:prstGeom>
          <a:noFill/>
        </p:spPr>
        <p:txBody>
          <a:bodyPr wrap="square" rtlCol="0">
            <a:spAutoFit/>
          </a:bodyPr>
          <a:lstStyle/>
          <a:p>
            <a:pPr algn="ctr"/>
            <a:r>
              <a:rPr lang="tr-TR" sz="2400" b="1" dirty="0"/>
              <a:t>İNGİLİZCE</a:t>
            </a:r>
          </a:p>
        </p:txBody>
      </p:sp>
      <p:sp>
        <p:nvSpPr>
          <p:cNvPr id="60" name="Metin kutusu 59">
            <a:extLst>
              <a:ext uri="{FF2B5EF4-FFF2-40B4-BE49-F238E27FC236}">
                <a16:creationId xmlns:a16="http://schemas.microsoft.com/office/drawing/2014/main" id="{7E3FD7BD-B525-893C-D736-565E3362A23B}"/>
              </a:ext>
            </a:extLst>
          </p:cNvPr>
          <p:cNvSpPr txBox="1"/>
          <p:nvPr/>
        </p:nvSpPr>
        <p:spPr>
          <a:xfrm>
            <a:off x="5866065" y="12081725"/>
            <a:ext cx="1586695" cy="830997"/>
          </a:xfrm>
          <a:prstGeom prst="rect">
            <a:avLst/>
          </a:prstGeom>
          <a:noFill/>
        </p:spPr>
        <p:txBody>
          <a:bodyPr wrap="square" rtlCol="0">
            <a:spAutoFit/>
          </a:bodyPr>
          <a:lstStyle/>
          <a:p>
            <a:pPr algn="ctr"/>
            <a:r>
              <a:rPr lang="tr-TR" sz="2400" b="1" dirty="0"/>
              <a:t>SÖZEL TOPLAM</a:t>
            </a:r>
          </a:p>
        </p:txBody>
      </p:sp>
      <p:sp>
        <p:nvSpPr>
          <p:cNvPr id="61" name="Metin kutusu 60">
            <a:extLst>
              <a:ext uri="{FF2B5EF4-FFF2-40B4-BE49-F238E27FC236}">
                <a16:creationId xmlns:a16="http://schemas.microsoft.com/office/drawing/2014/main" id="{25EE6877-EB19-9302-7F5C-E69578C79BCF}"/>
              </a:ext>
            </a:extLst>
          </p:cNvPr>
          <p:cNvSpPr txBox="1"/>
          <p:nvPr/>
        </p:nvSpPr>
        <p:spPr>
          <a:xfrm>
            <a:off x="1552775" y="10856886"/>
            <a:ext cx="1775641" cy="461665"/>
          </a:xfrm>
          <a:prstGeom prst="rect">
            <a:avLst/>
          </a:prstGeom>
          <a:noFill/>
        </p:spPr>
        <p:txBody>
          <a:bodyPr wrap="square" rtlCol="0">
            <a:spAutoFit/>
          </a:bodyPr>
          <a:lstStyle/>
          <a:p>
            <a:pPr algn="ctr"/>
            <a:r>
              <a:rPr lang="tr-TR" sz="2400" b="1" dirty="0"/>
              <a:t>MATEMATİK</a:t>
            </a:r>
          </a:p>
        </p:txBody>
      </p:sp>
      <p:sp>
        <p:nvSpPr>
          <p:cNvPr id="62" name="Metin kutusu 61">
            <a:extLst>
              <a:ext uri="{FF2B5EF4-FFF2-40B4-BE49-F238E27FC236}">
                <a16:creationId xmlns:a16="http://schemas.microsoft.com/office/drawing/2014/main" id="{E71892F8-20C3-02E2-791E-61A7CB7D6288}"/>
              </a:ext>
            </a:extLst>
          </p:cNvPr>
          <p:cNvSpPr txBox="1"/>
          <p:nvPr/>
        </p:nvSpPr>
        <p:spPr>
          <a:xfrm>
            <a:off x="723383" y="5910655"/>
            <a:ext cx="1775641" cy="461665"/>
          </a:xfrm>
          <a:prstGeom prst="rect">
            <a:avLst/>
          </a:prstGeom>
          <a:noFill/>
        </p:spPr>
        <p:txBody>
          <a:bodyPr wrap="square" rtlCol="0">
            <a:spAutoFit/>
          </a:bodyPr>
          <a:lstStyle/>
          <a:p>
            <a:pPr algn="ctr"/>
            <a:r>
              <a:rPr lang="tr-TR" sz="2400" b="1" dirty="0"/>
              <a:t>FEN BİLGİSİ</a:t>
            </a:r>
          </a:p>
        </p:txBody>
      </p:sp>
      <p:sp>
        <p:nvSpPr>
          <p:cNvPr id="63" name="Metin kutusu 62">
            <a:extLst>
              <a:ext uri="{FF2B5EF4-FFF2-40B4-BE49-F238E27FC236}">
                <a16:creationId xmlns:a16="http://schemas.microsoft.com/office/drawing/2014/main" id="{7B6BB2E2-CE0C-1A9D-0E1C-04C078531B95}"/>
              </a:ext>
            </a:extLst>
          </p:cNvPr>
          <p:cNvSpPr txBox="1"/>
          <p:nvPr/>
        </p:nvSpPr>
        <p:spPr>
          <a:xfrm>
            <a:off x="1594195" y="3041018"/>
            <a:ext cx="1775641" cy="830997"/>
          </a:xfrm>
          <a:prstGeom prst="rect">
            <a:avLst/>
          </a:prstGeom>
          <a:noFill/>
        </p:spPr>
        <p:txBody>
          <a:bodyPr wrap="square" rtlCol="0">
            <a:spAutoFit/>
          </a:bodyPr>
          <a:lstStyle/>
          <a:p>
            <a:pPr algn="ctr"/>
            <a:r>
              <a:rPr lang="tr-TR" sz="2400" b="1" dirty="0"/>
              <a:t>SAYISAL TOPLAM</a:t>
            </a:r>
          </a:p>
        </p:txBody>
      </p:sp>
      <p:sp>
        <p:nvSpPr>
          <p:cNvPr id="64" name="Metin kutusu 63">
            <a:extLst>
              <a:ext uri="{FF2B5EF4-FFF2-40B4-BE49-F238E27FC236}">
                <a16:creationId xmlns:a16="http://schemas.microsoft.com/office/drawing/2014/main" id="{D3EDDC06-821D-D653-5027-93FC43B6C1C9}"/>
              </a:ext>
            </a:extLst>
          </p:cNvPr>
          <p:cNvSpPr txBox="1"/>
          <p:nvPr/>
        </p:nvSpPr>
        <p:spPr>
          <a:xfrm>
            <a:off x="5994992" y="3281215"/>
            <a:ext cx="1586695" cy="830997"/>
          </a:xfrm>
          <a:prstGeom prst="rect">
            <a:avLst/>
          </a:prstGeom>
          <a:noFill/>
        </p:spPr>
        <p:txBody>
          <a:bodyPr wrap="square" rtlCol="0">
            <a:spAutoFit/>
          </a:bodyPr>
          <a:lstStyle/>
          <a:p>
            <a:pPr algn="ctr"/>
            <a:r>
              <a:rPr lang="tr-TR" sz="2400" b="1" dirty="0"/>
              <a:t>20</a:t>
            </a:r>
          </a:p>
          <a:p>
            <a:pPr algn="ctr"/>
            <a:r>
              <a:rPr lang="tr-TR" sz="2400" b="1" dirty="0"/>
              <a:t>SORU</a:t>
            </a:r>
          </a:p>
        </p:txBody>
      </p:sp>
      <p:sp>
        <p:nvSpPr>
          <p:cNvPr id="65" name="Metin kutusu 64">
            <a:extLst>
              <a:ext uri="{FF2B5EF4-FFF2-40B4-BE49-F238E27FC236}">
                <a16:creationId xmlns:a16="http://schemas.microsoft.com/office/drawing/2014/main" id="{3560CAB7-A307-75D7-D04C-AC4BF3F4A214}"/>
              </a:ext>
            </a:extLst>
          </p:cNvPr>
          <p:cNvSpPr txBox="1"/>
          <p:nvPr/>
        </p:nvSpPr>
        <p:spPr>
          <a:xfrm>
            <a:off x="860618" y="6973624"/>
            <a:ext cx="1586695" cy="830997"/>
          </a:xfrm>
          <a:prstGeom prst="rect">
            <a:avLst/>
          </a:prstGeom>
          <a:noFill/>
        </p:spPr>
        <p:txBody>
          <a:bodyPr wrap="square" rtlCol="0">
            <a:spAutoFit/>
          </a:bodyPr>
          <a:lstStyle/>
          <a:p>
            <a:pPr algn="ctr"/>
            <a:r>
              <a:rPr lang="tr-TR" sz="2400" b="1" dirty="0"/>
              <a:t>20</a:t>
            </a:r>
          </a:p>
          <a:p>
            <a:pPr algn="ctr"/>
            <a:r>
              <a:rPr lang="tr-TR" sz="2400" b="1" dirty="0"/>
              <a:t>SORU</a:t>
            </a:r>
          </a:p>
        </p:txBody>
      </p:sp>
      <p:sp>
        <p:nvSpPr>
          <p:cNvPr id="66" name="Metin kutusu 65">
            <a:extLst>
              <a:ext uri="{FF2B5EF4-FFF2-40B4-BE49-F238E27FC236}">
                <a16:creationId xmlns:a16="http://schemas.microsoft.com/office/drawing/2014/main" id="{FE7AB3F8-0725-CBE5-7410-224476D8918C}"/>
              </a:ext>
            </a:extLst>
          </p:cNvPr>
          <p:cNvSpPr txBox="1"/>
          <p:nvPr/>
        </p:nvSpPr>
        <p:spPr>
          <a:xfrm>
            <a:off x="1652091" y="9393005"/>
            <a:ext cx="1586695" cy="830997"/>
          </a:xfrm>
          <a:prstGeom prst="rect">
            <a:avLst/>
          </a:prstGeom>
          <a:noFill/>
        </p:spPr>
        <p:txBody>
          <a:bodyPr wrap="square" rtlCol="0">
            <a:spAutoFit/>
          </a:bodyPr>
          <a:lstStyle/>
          <a:p>
            <a:pPr algn="ctr"/>
            <a:r>
              <a:rPr lang="tr-TR" sz="2400" b="1" dirty="0"/>
              <a:t>20</a:t>
            </a:r>
          </a:p>
          <a:p>
            <a:pPr algn="ctr"/>
            <a:r>
              <a:rPr lang="tr-TR" sz="2400" b="1" dirty="0"/>
              <a:t>SORU</a:t>
            </a:r>
          </a:p>
        </p:txBody>
      </p:sp>
      <p:sp>
        <p:nvSpPr>
          <p:cNvPr id="67" name="Metin kutusu 66">
            <a:extLst>
              <a:ext uri="{FF2B5EF4-FFF2-40B4-BE49-F238E27FC236}">
                <a16:creationId xmlns:a16="http://schemas.microsoft.com/office/drawing/2014/main" id="{B9F7C96E-795F-0C69-EAEA-65107460CF71}"/>
              </a:ext>
            </a:extLst>
          </p:cNvPr>
          <p:cNvSpPr txBox="1"/>
          <p:nvPr/>
        </p:nvSpPr>
        <p:spPr>
          <a:xfrm>
            <a:off x="10077728" y="4381953"/>
            <a:ext cx="1586695" cy="830997"/>
          </a:xfrm>
          <a:prstGeom prst="rect">
            <a:avLst/>
          </a:prstGeom>
          <a:noFill/>
        </p:spPr>
        <p:txBody>
          <a:bodyPr wrap="square" rtlCol="0">
            <a:spAutoFit/>
          </a:bodyPr>
          <a:lstStyle/>
          <a:p>
            <a:pPr algn="ctr"/>
            <a:r>
              <a:rPr lang="tr-TR" sz="2400" b="1" dirty="0"/>
              <a:t>10</a:t>
            </a:r>
          </a:p>
          <a:p>
            <a:pPr algn="ctr"/>
            <a:r>
              <a:rPr lang="tr-TR" sz="2400" b="1" dirty="0"/>
              <a:t>SORU</a:t>
            </a:r>
          </a:p>
        </p:txBody>
      </p:sp>
      <p:sp>
        <p:nvSpPr>
          <p:cNvPr id="68" name="Metin kutusu 67">
            <a:extLst>
              <a:ext uri="{FF2B5EF4-FFF2-40B4-BE49-F238E27FC236}">
                <a16:creationId xmlns:a16="http://schemas.microsoft.com/office/drawing/2014/main" id="{7250B158-ACED-85B0-02E3-5565A060764F}"/>
              </a:ext>
            </a:extLst>
          </p:cNvPr>
          <p:cNvSpPr txBox="1"/>
          <p:nvPr/>
        </p:nvSpPr>
        <p:spPr>
          <a:xfrm>
            <a:off x="9718568" y="9692868"/>
            <a:ext cx="1586695" cy="830997"/>
          </a:xfrm>
          <a:prstGeom prst="rect">
            <a:avLst/>
          </a:prstGeom>
          <a:noFill/>
        </p:spPr>
        <p:txBody>
          <a:bodyPr wrap="square" rtlCol="0">
            <a:spAutoFit/>
          </a:bodyPr>
          <a:lstStyle/>
          <a:p>
            <a:pPr algn="ctr"/>
            <a:r>
              <a:rPr lang="tr-TR" sz="2400" b="1" dirty="0"/>
              <a:t>10</a:t>
            </a:r>
          </a:p>
          <a:p>
            <a:pPr algn="ctr"/>
            <a:r>
              <a:rPr lang="tr-TR" sz="2400" b="1" dirty="0"/>
              <a:t>SORU</a:t>
            </a:r>
          </a:p>
        </p:txBody>
      </p:sp>
      <p:sp>
        <p:nvSpPr>
          <p:cNvPr id="69" name="Metin kutusu 68">
            <a:extLst>
              <a:ext uri="{FF2B5EF4-FFF2-40B4-BE49-F238E27FC236}">
                <a16:creationId xmlns:a16="http://schemas.microsoft.com/office/drawing/2014/main" id="{2F1FCEC5-0170-D148-3236-74E8DBE17BEA}"/>
              </a:ext>
            </a:extLst>
          </p:cNvPr>
          <p:cNvSpPr txBox="1"/>
          <p:nvPr/>
        </p:nvSpPr>
        <p:spPr>
          <a:xfrm>
            <a:off x="11203579" y="6746481"/>
            <a:ext cx="1586695" cy="830997"/>
          </a:xfrm>
          <a:prstGeom prst="rect">
            <a:avLst/>
          </a:prstGeom>
          <a:noFill/>
        </p:spPr>
        <p:txBody>
          <a:bodyPr wrap="square" rtlCol="0">
            <a:spAutoFit/>
          </a:bodyPr>
          <a:lstStyle/>
          <a:p>
            <a:pPr algn="ctr"/>
            <a:r>
              <a:rPr lang="tr-TR" sz="2400" b="1" dirty="0"/>
              <a:t>10</a:t>
            </a:r>
          </a:p>
          <a:p>
            <a:pPr algn="ctr"/>
            <a:r>
              <a:rPr lang="tr-TR" sz="2400" b="1" dirty="0"/>
              <a:t>SORU</a:t>
            </a:r>
          </a:p>
        </p:txBody>
      </p:sp>
      <p:sp>
        <p:nvSpPr>
          <p:cNvPr id="70" name="Metin kutusu 69">
            <a:extLst>
              <a:ext uri="{FF2B5EF4-FFF2-40B4-BE49-F238E27FC236}">
                <a16:creationId xmlns:a16="http://schemas.microsoft.com/office/drawing/2014/main" id="{4E37A3A1-57CA-FC41-2B47-D7E3A70D32BC}"/>
              </a:ext>
            </a:extLst>
          </p:cNvPr>
          <p:cNvSpPr txBox="1"/>
          <p:nvPr/>
        </p:nvSpPr>
        <p:spPr>
          <a:xfrm>
            <a:off x="5679440" y="10366989"/>
            <a:ext cx="1586695" cy="830997"/>
          </a:xfrm>
          <a:prstGeom prst="rect">
            <a:avLst/>
          </a:prstGeom>
          <a:noFill/>
        </p:spPr>
        <p:txBody>
          <a:bodyPr wrap="square" rtlCol="0">
            <a:spAutoFit/>
          </a:bodyPr>
          <a:lstStyle/>
          <a:p>
            <a:pPr algn="ctr"/>
            <a:r>
              <a:rPr lang="tr-TR" sz="2400" b="1" dirty="0"/>
              <a:t>60</a:t>
            </a:r>
          </a:p>
          <a:p>
            <a:pPr algn="ctr"/>
            <a:r>
              <a:rPr lang="tr-TR" sz="2400" b="1" dirty="0"/>
              <a:t>SORU</a:t>
            </a:r>
          </a:p>
        </p:txBody>
      </p:sp>
      <p:sp>
        <p:nvSpPr>
          <p:cNvPr id="71" name="Metin kutusu 70">
            <a:extLst>
              <a:ext uri="{FF2B5EF4-FFF2-40B4-BE49-F238E27FC236}">
                <a16:creationId xmlns:a16="http://schemas.microsoft.com/office/drawing/2014/main" id="{DC3ED426-CA58-47F9-5350-F1B05145E59B}"/>
              </a:ext>
            </a:extLst>
          </p:cNvPr>
          <p:cNvSpPr txBox="1"/>
          <p:nvPr/>
        </p:nvSpPr>
        <p:spPr>
          <a:xfrm>
            <a:off x="1706954" y="4459752"/>
            <a:ext cx="1586695" cy="830997"/>
          </a:xfrm>
          <a:prstGeom prst="rect">
            <a:avLst/>
          </a:prstGeom>
          <a:noFill/>
        </p:spPr>
        <p:txBody>
          <a:bodyPr wrap="square" rtlCol="0">
            <a:spAutoFit/>
          </a:bodyPr>
          <a:lstStyle/>
          <a:p>
            <a:pPr algn="ctr"/>
            <a:r>
              <a:rPr lang="tr-TR" sz="2400" b="1" dirty="0"/>
              <a:t>40</a:t>
            </a:r>
          </a:p>
          <a:p>
            <a:pPr algn="ctr"/>
            <a:r>
              <a:rPr lang="tr-TR" sz="2400" b="1" dirty="0"/>
              <a:t>SORU</a:t>
            </a:r>
          </a:p>
        </p:txBody>
      </p:sp>
    </p:spTree>
    <p:extLst>
      <p:ext uri="{BB962C8B-B14F-4D97-AF65-F5344CB8AC3E}">
        <p14:creationId xmlns:p14="http://schemas.microsoft.com/office/powerpoint/2010/main" val="1445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down)">
                                      <p:cBhvr>
                                        <p:cTn id="13" dur="500"/>
                                        <p:tgtEl>
                                          <p:spTgt spid="6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down)">
                                      <p:cBhvr>
                                        <p:cTn id="24" dur="500"/>
                                        <p:tgtEl>
                                          <p:spTgt spid="6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down)">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down)">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00"/>
                                        <p:tgtEl>
                                          <p:spTgt spid="5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down)">
                                      <p:cBhvr>
                                        <p:cTn id="60" dur="500"/>
                                        <p:tgtEl>
                                          <p:spTgt spid="6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down)">
                                      <p:cBhvr>
                                        <p:cTn id="65" dur="500"/>
                                        <p:tgtEl>
                                          <p:spTgt spid="6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down)">
                                      <p:cBhvr>
                                        <p:cTn id="68" dur="500"/>
                                        <p:tgtEl>
                                          <p:spTgt spid="66"/>
                                        </p:tgtEl>
                                      </p:cBhvr>
                                    </p:animEffect>
                                  </p:childTnLst>
                                </p:cTn>
                              </p:par>
                              <p:par>
                                <p:cTn id="69" presetID="22" presetClass="entr" presetSubtype="4"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down)">
                                      <p:cBhvr>
                                        <p:cTn id="76" dur="500"/>
                                        <p:tgtEl>
                                          <p:spTgt spid="5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down)">
                                      <p:cBhvr>
                                        <p:cTn id="87" dur="500"/>
                                        <p:tgtEl>
                                          <p:spTgt spid="7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22" presetClass="entr" presetSubtype="4"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534559F-5CF6-3A85-1E8A-C09EBDAC9EF7}"/>
              </a:ext>
            </a:extLst>
          </p:cNvPr>
          <p:cNvSpPr/>
          <p:nvPr/>
        </p:nvSpPr>
        <p:spPr>
          <a:xfrm>
            <a:off x="3035809" y="97622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up 4">
            <a:extLst>
              <a:ext uri="{FF2B5EF4-FFF2-40B4-BE49-F238E27FC236}">
                <a16:creationId xmlns:a16="http://schemas.microsoft.com/office/drawing/2014/main" id="{E51C88A5-C391-27B2-E57C-43C66D8EEB11}"/>
              </a:ext>
            </a:extLst>
          </p:cNvPr>
          <p:cNvGrpSpPr/>
          <p:nvPr/>
        </p:nvGrpSpPr>
        <p:grpSpPr>
          <a:xfrm>
            <a:off x="1892808" y="558122"/>
            <a:ext cx="9930384" cy="914400"/>
            <a:chOff x="2139696" y="1615815"/>
            <a:chExt cx="9930384" cy="914400"/>
          </a:xfrm>
        </p:grpSpPr>
        <p:sp>
          <p:nvSpPr>
            <p:cNvPr id="6" name="Dikdörtgen 5">
              <a:extLst>
                <a:ext uri="{FF2B5EF4-FFF2-40B4-BE49-F238E27FC236}">
                  <a16:creationId xmlns:a16="http://schemas.microsoft.com/office/drawing/2014/main" id="{7F9B122D-F00C-8A6F-0BE9-3ED28C1B34F8}"/>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01CD9885-16A7-7E7A-A900-DA9DDD423309}"/>
                </a:ext>
              </a:extLst>
            </p:cNvPr>
            <p:cNvSpPr txBox="1"/>
            <p:nvPr/>
          </p:nvSpPr>
          <p:spPr>
            <a:xfrm>
              <a:off x="2139696" y="1719072"/>
              <a:ext cx="9930384" cy="707886"/>
            </a:xfrm>
            <a:prstGeom prst="rect">
              <a:avLst/>
            </a:prstGeom>
            <a:noFill/>
          </p:spPr>
          <p:txBody>
            <a:bodyPr wrap="square" rtlCol="0">
              <a:spAutoFit/>
            </a:bodyPr>
            <a:lstStyle/>
            <a:p>
              <a:pPr algn="ctr"/>
              <a:r>
                <a:rPr lang="tr-TR" sz="4000" dirty="0">
                  <a:latin typeface="Arial Black" panose="020B0A04020102020204" pitchFamily="34" charset="0"/>
                </a:rPr>
                <a:t>OTURUM SÜRELERİ</a:t>
              </a:r>
            </a:p>
          </p:txBody>
        </p:sp>
      </p:grpSp>
      <p:pic>
        <p:nvPicPr>
          <p:cNvPr id="9" name="Resim 8">
            <a:extLst>
              <a:ext uri="{FF2B5EF4-FFF2-40B4-BE49-F238E27FC236}">
                <a16:creationId xmlns:a16="http://schemas.microsoft.com/office/drawing/2014/main" id="{1B311001-0989-CC36-8B3B-DEAB0F8298CE}"/>
              </a:ext>
            </a:extLst>
          </p:cNvPr>
          <p:cNvPicPr>
            <a:picLocks noChangeAspect="1"/>
          </p:cNvPicPr>
          <p:nvPr/>
        </p:nvPicPr>
        <p:blipFill>
          <a:blip r:embed="rId2"/>
          <a:stretch>
            <a:fillRect/>
          </a:stretch>
        </p:blipFill>
        <p:spPr>
          <a:xfrm>
            <a:off x="2108636" y="2413195"/>
            <a:ext cx="4383816" cy="5035813"/>
          </a:xfrm>
          <a:prstGeom prst="rect">
            <a:avLst/>
          </a:prstGeom>
        </p:spPr>
      </p:pic>
      <p:pic>
        <p:nvPicPr>
          <p:cNvPr id="13" name="Resim 12">
            <a:extLst>
              <a:ext uri="{FF2B5EF4-FFF2-40B4-BE49-F238E27FC236}">
                <a16:creationId xmlns:a16="http://schemas.microsoft.com/office/drawing/2014/main" id="{5B7B6AD9-E1BB-524E-0D27-A8781FF858F7}"/>
              </a:ext>
            </a:extLst>
          </p:cNvPr>
          <p:cNvPicPr>
            <a:picLocks noChangeAspect="1"/>
          </p:cNvPicPr>
          <p:nvPr/>
        </p:nvPicPr>
        <p:blipFill>
          <a:blip r:embed="rId3"/>
          <a:stretch>
            <a:fillRect/>
          </a:stretch>
        </p:blipFill>
        <p:spPr>
          <a:xfrm>
            <a:off x="8387755" y="2288631"/>
            <a:ext cx="2949339" cy="5160377"/>
          </a:xfrm>
          <a:prstGeom prst="rect">
            <a:avLst/>
          </a:prstGeom>
        </p:spPr>
      </p:pic>
      <p:sp>
        <p:nvSpPr>
          <p:cNvPr id="20" name="Ok: Sağ 19">
            <a:extLst>
              <a:ext uri="{FF2B5EF4-FFF2-40B4-BE49-F238E27FC236}">
                <a16:creationId xmlns:a16="http://schemas.microsoft.com/office/drawing/2014/main" id="{2D8CAD6E-C362-0880-9C7A-3F7D15EF6B6B}"/>
              </a:ext>
            </a:extLst>
          </p:cNvPr>
          <p:cNvSpPr/>
          <p:nvPr/>
        </p:nvSpPr>
        <p:spPr>
          <a:xfrm>
            <a:off x="6485206" y="4279086"/>
            <a:ext cx="1723833" cy="1009625"/>
          </a:xfrm>
          <a:prstGeom prst="rightArrow">
            <a:avLst/>
          </a:prstGeom>
          <a:solidFill>
            <a:srgbClr val="FFC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Resim 22">
            <a:extLst>
              <a:ext uri="{FF2B5EF4-FFF2-40B4-BE49-F238E27FC236}">
                <a16:creationId xmlns:a16="http://schemas.microsoft.com/office/drawing/2014/main" id="{6EB42710-0410-A0D9-8B95-6C99B7008A53}"/>
              </a:ext>
            </a:extLst>
          </p:cNvPr>
          <p:cNvPicPr>
            <a:picLocks noChangeAspect="1"/>
          </p:cNvPicPr>
          <p:nvPr/>
        </p:nvPicPr>
        <p:blipFill>
          <a:blip r:embed="rId2"/>
          <a:stretch>
            <a:fillRect/>
          </a:stretch>
        </p:blipFill>
        <p:spPr>
          <a:xfrm>
            <a:off x="1968770" y="8062682"/>
            <a:ext cx="4383816" cy="5035813"/>
          </a:xfrm>
          <a:prstGeom prst="rect">
            <a:avLst/>
          </a:prstGeom>
        </p:spPr>
      </p:pic>
      <p:pic>
        <p:nvPicPr>
          <p:cNvPr id="24" name="Resim 23">
            <a:extLst>
              <a:ext uri="{FF2B5EF4-FFF2-40B4-BE49-F238E27FC236}">
                <a16:creationId xmlns:a16="http://schemas.microsoft.com/office/drawing/2014/main" id="{0FA43DE3-B2B8-92C5-8D7D-4643B3D9EF30}"/>
              </a:ext>
            </a:extLst>
          </p:cNvPr>
          <p:cNvPicPr>
            <a:picLocks noChangeAspect="1"/>
          </p:cNvPicPr>
          <p:nvPr/>
        </p:nvPicPr>
        <p:blipFill>
          <a:blip r:embed="rId3"/>
          <a:stretch>
            <a:fillRect/>
          </a:stretch>
        </p:blipFill>
        <p:spPr>
          <a:xfrm>
            <a:off x="8247889" y="7938118"/>
            <a:ext cx="2949339" cy="5160377"/>
          </a:xfrm>
          <a:prstGeom prst="rect">
            <a:avLst/>
          </a:prstGeom>
        </p:spPr>
      </p:pic>
      <p:sp>
        <p:nvSpPr>
          <p:cNvPr id="26" name="Ok: Sağ 25">
            <a:extLst>
              <a:ext uri="{FF2B5EF4-FFF2-40B4-BE49-F238E27FC236}">
                <a16:creationId xmlns:a16="http://schemas.microsoft.com/office/drawing/2014/main" id="{0F02A123-8DBA-DF5B-5F98-A73FA35E3D8C}"/>
              </a:ext>
            </a:extLst>
          </p:cNvPr>
          <p:cNvSpPr/>
          <p:nvPr/>
        </p:nvSpPr>
        <p:spPr>
          <a:xfrm>
            <a:off x="6435102" y="9928572"/>
            <a:ext cx="1723833" cy="1009625"/>
          </a:xfrm>
          <a:prstGeom prst="rightArrow">
            <a:avLst/>
          </a:prstGeom>
          <a:solidFill>
            <a:srgbClr val="FFC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7" name="Dikdörtgen 26">
            <a:extLst>
              <a:ext uri="{FF2B5EF4-FFF2-40B4-BE49-F238E27FC236}">
                <a16:creationId xmlns:a16="http://schemas.microsoft.com/office/drawing/2014/main" id="{BA9D5047-096D-97BB-4C48-11CD96890F10}"/>
              </a:ext>
            </a:extLst>
          </p:cNvPr>
          <p:cNvSpPr/>
          <p:nvPr/>
        </p:nvSpPr>
        <p:spPr>
          <a:xfrm>
            <a:off x="12015216" y="2288631"/>
            <a:ext cx="932688" cy="5099721"/>
          </a:xfrm>
          <a:prstGeom prst="rect">
            <a:avLst/>
          </a:prstGeom>
          <a:solidFill>
            <a:srgbClr val="FFC50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28" name="Dikdörtgen 27">
            <a:extLst>
              <a:ext uri="{FF2B5EF4-FFF2-40B4-BE49-F238E27FC236}">
                <a16:creationId xmlns:a16="http://schemas.microsoft.com/office/drawing/2014/main" id="{34BB10C5-7CA8-2035-7E8D-6CC2C624C01A}"/>
              </a:ext>
            </a:extLst>
          </p:cNvPr>
          <p:cNvSpPr/>
          <p:nvPr/>
        </p:nvSpPr>
        <p:spPr>
          <a:xfrm>
            <a:off x="12015216" y="7883526"/>
            <a:ext cx="932688" cy="5099721"/>
          </a:xfrm>
          <a:prstGeom prst="rect">
            <a:avLst/>
          </a:prstGeom>
          <a:solidFill>
            <a:srgbClr val="FFC50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9" name="Metin kutusu 28">
            <a:extLst>
              <a:ext uri="{FF2B5EF4-FFF2-40B4-BE49-F238E27FC236}">
                <a16:creationId xmlns:a16="http://schemas.microsoft.com/office/drawing/2014/main" id="{C3A65770-2DF5-E6E6-3BB6-92D877E09AE1}"/>
              </a:ext>
            </a:extLst>
          </p:cNvPr>
          <p:cNvSpPr txBox="1"/>
          <p:nvPr/>
        </p:nvSpPr>
        <p:spPr>
          <a:xfrm rot="16200000">
            <a:off x="10030968" y="4638714"/>
            <a:ext cx="4937760" cy="584775"/>
          </a:xfrm>
          <a:prstGeom prst="rect">
            <a:avLst/>
          </a:prstGeom>
          <a:noFill/>
        </p:spPr>
        <p:txBody>
          <a:bodyPr wrap="square" rtlCol="0">
            <a:spAutoFit/>
          </a:bodyPr>
          <a:lstStyle/>
          <a:p>
            <a:pPr algn="ctr"/>
            <a:r>
              <a:rPr lang="tr-TR" sz="3200" b="1" dirty="0"/>
              <a:t>SÖZEL OTURUM SÜRESİ</a:t>
            </a:r>
          </a:p>
        </p:txBody>
      </p:sp>
      <p:sp>
        <p:nvSpPr>
          <p:cNvPr id="30" name="Metin kutusu 29">
            <a:extLst>
              <a:ext uri="{FF2B5EF4-FFF2-40B4-BE49-F238E27FC236}">
                <a16:creationId xmlns:a16="http://schemas.microsoft.com/office/drawing/2014/main" id="{C1BA7D4A-F7A4-C623-AD27-77F02C4B447E}"/>
              </a:ext>
            </a:extLst>
          </p:cNvPr>
          <p:cNvSpPr txBox="1"/>
          <p:nvPr/>
        </p:nvSpPr>
        <p:spPr>
          <a:xfrm rot="16200000">
            <a:off x="10012680" y="10221979"/>
            <a:ext cx="4937760" cy="584775"/>
          </a:xfrm>
          <a:prstGeom prst="rect">
            <a:avLst/>
          </a:prstGeom>
          <a:noFill/>
        </p:spPr>
        <p:txBody>
          <a:bodyPr wrap="square" rtlCol="0">
            <a:spAutoFit/>
          </a:bodyPr>
          <a:lstStyle/>
          <a:p>
            <a:pPr algn="ctr"/>
            <a:r>
              <a:rPr lang="tr-TR" sz="3200" b="1" dirty="0"/>
              <a:t>SAYISAL OTURUM SÜRESİ</a:t>
            </a:r>
          </a:p>
        </p:txBody>
      </p:sp>
      <p:pic>
        <p:nvPicPr>
          <p:cNvPr id="33" name="Grafik 32">
            <a:extLst>
              <a:ext uri="{FF2B5EF4-FFF2-40B4-BE49-F238E27FC236}">
                <a16:creationId xmlns:a16="http://schemas.microsoft.com/office/drawing/2014/main" id="{46BB31C4-5A3F-0D3A-5964-D7F31C3A27B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982325" y="3893760"/>
            <a:ext cx="1833349" cy="1780279"/>
          </a:xfrm>
          <a:prstGeom prst="rect">
            <a:avLst/>
          </a:prstGeom>
        </p:spPr>
      </p:pic>
      <p:pic>
        <p:nvPicPr>
          <p:cNvPr id="34" name="Grafik 33">
            <a:extLst>
              <a:ext uri="{FF2B5EF4-FFF2-40B4-BE49-F238E27FC236}">
                <a16:creationId xmlns:a16="http://schemas.microsoft.com/office/drawing/2014/main" id="{A126CA20-11FB-4F11-3E6C-E74F27801BA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805883" y="9543246"/>
            <a:ext cx="1833349" cy="1780279"/>
          </a:xfrm>
          <a:prstGeom prst="rect">
            <a:avLst/>
          </a:prstGeom>
        </p:spPr>
      </p:pic>
      <p:sp>
        <p:nvSpPr>
          <p:cNvPr id="36" name="Metin kutusu 35">
            <a:extLst>
              <a:ext uri="{FF2B5EF4-FFF2-40B4-BE49-F238E27FC236}">
                <a16:creationId xmlns:a16="http://schemas.microsoft.com/office/drawing/2014/main" id="{B2E3DB1D-9E66-7122-BBD1-BC0A86543B23}"/>
              </a:ext>
            </a:extLst>
          </p:cNvPr>
          <p:cNvSpPr txBox="1"/>
          <p:nvPr/>
        </p:nvSpPr>
        <p:spPr>
          <a:xfrm>
            <a:off x="8903461" y="5899804"/>
            <a:ext cx="1833348" cy="1323439"/>
          </a:xfrm>
          <a:prstGeom prst="rect">
            <a:avLst/>
          </a:prstGeom>
          <a:noFill/>
        </p:spPr>
        <p:txBody>
          <a:bodyPr wrap="square" rtlCol="0">
            <a:spAutoFit/>
          </a:bodyPr>
          <a:lstStyle/>
          <a:p>
            <a:pPr algn="ctr"/>
            <a:r>
              <a:rPr lang="tr-TR" sz="4000" b="1" dirty="0"/>
              <a:t>75 DAKİKA</a:t>
            </a:r>
          </a:p>
        </p:txBody>
      </p:sp>
      <p:sp>
        <p:nvSpPr>
          <p:cNvPr id="37" name="Metin kutusu 36">
            <a:extLst>
              <a:ext uri="{FF2B5EF4-FFF2-40B4-BE49-F238E27FC236}">
                <a16:creationId xmlns:a16="http://schemas.microsoft.com/office/drawing/2014/main" id="{46FBCB0D-AD26-AA86-057F-5A128D93BF0C}"/>
              </a:ext>
            </a:extLst>
          </p:cNvPr>
          <p:cNvSpPr txBox="1"/>
          <p:nvPr/>
        </p:nvSpPr>
        <p:spPr>
          <a:xfrm>
            <a:off x="8805883" y="11549290"/>
            <a:ext cx="1833348" cy="1323439"/>
          </a:xfrm>
          <a:prstGeom prst="rect">
            <a:avLst/>
          </a:prstGeom>
          <a:noFill/>
        </p:spPr>
        <p:txBody>
          <a:bodyPr wrap="square" rtlCol="0">
            <a:spAutoFit/>
          </a:bodyPr>
          <a:lstStyle/>
          <a:p>
            <a:pPr algn="ctr"/>
            <a:r>
              <a:rPr lang="tr-TR" sz="4000" b="1" dirty="0"/>
              <a:t>80 DAKİKA</a:t>
            </a:r>
          </a:p>
        </p:txBody>
      </p:sp>
      <p:pic>
        <p:nvPicPr>
          <p:cNvPr id="39" name="Resim 38">
            <a:extLst>
              <a:ext uri="{FF2B5EF4-FFF2-40B4-BE49-F238E27FC236}">
                <a16:creationId xmlns:a16="http://schemas.microsoft.com/office/drawing/2014/main" id="{6EF4B6AD-0F1A-9D7B-D200-1AF50A31B300}"/>
              </a:ext>
            </a:extLst>
          </p:cNvPr>
          <p:cNvPicPr>
            <a:picLocks noChangeAspect="1"/>
          </p:cNvPicPr>
          <p:nvPr/>
        </p:nvPicPr>
        <p:blipFill>
          <a:blip r:embed="rId6"/>
          <a:stretch>
            <a:fillRect/>
          </a:stretch>
        </p:blipFill>
        <p:spPr>
          <a:xfrm>
            <a:off x="292340" y="333574"/>
            <a:ext cx="2454368" cy="2537642"/>
          </a:xfrm>
          <a:prstGeom prst="rect">
            <a:avLst/>
          </a:prstGeom>
        </p:spPr>
      </p:pic>
    </p:spTree>
    <p:extLst>
      <p:ext uri="{BB962C8B-B14F-4D97-AF65-F5344CB8AC3E}">
        <p14:creationId xmlns:p14="http://schemas.microsoft.com/office/powerpoint/2010/main" val="12290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par>
                                <p:cTn id="62" presetID="53" presetClass="entr" presetSubtype="16"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animBg="1"/>
      <p:bldP spid="28" grpId="0" animBg="1"/>
      <p:bldP spid="29" grpId="0"/>
      <p:bldP spid="30"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74D932E9-FC55-5486-D6D2-88316EF05D0C}"/>
              </a:ext>
            </a:extLst>
          </p:cNvPr>
          <p:cNvGrpSpPr/>
          <p:nvPr/>
        </p:nvGrpSpPr>
        <p:grpSpPr>
          <a:xfrm>
            <a:off x="1984480" y="1617234"/>
            <a:ext cx="9930384" cy="1116835"/>
            <a:chOff x="2039112" y="2057738"/>
            <a:chExt cx="9930384" cy="1116835"/>
          </a:xfrm>
        </p:grpSpPr>
        <p:sp>
          <p:nvSpPr>
            <p:cNvPr id="5" name="Dikdörtgen 4">
              <a:extLst>
                <a:ext uri="{FF2B5EF4-FFF2-40B4-BE49-F238E27FC236}">
                  <a16:creationId xmlns:a16="http://schemas.microsoft.com/office/drawing/2014/main" id="{D22F8747-BBB6-2D4A-613A-7BEF6DBB5156}"/>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9DB4DAB3-6460-55BD-E6A2-A59F17C87512}"/>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A980C44E-3955-CD9B-56EF-1501CBCF5D08}"/>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TESTLERİN KAT SAYISI</a:t>
              </a:r>
            </a:p>
          </p:txBody>
        </p:sp>
      </p:grpSp>
      <p:sp>
        <p:nvSpPr>
          <p:cNvPr id="8" name="Dikdörtgen 7">
            <a:extLst>
              <a:ext uri="{FF2B5EF4-FFF2-40B4-BE49-F238E27FC236}">
                <a16:creationId xmlns:a16="http://schemas.microsoft.com/office/drawing/2014/main" id="{5F46D562-D434-C7F1-15B4-BFE7847A0D7E}"/>
              </a:ext>
            </a:extLst>
          </p:cNvPr>
          <p:cNvSpPr/>
          <p:nvPr/>
        </p:nvSpPr>
        <p:spPr>
          <a:xfrm>
            <a:off x="4641320" y="5742432"/>
            <a:ext cx="4360989" cy="40173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 name="Resim 9">
            <a:extLst>
              <a:ext uri="{FF2B5EF4-FFF2-40B4-BE49-F238E27FC236}">
                <a16:creationId xmlns:a16="http://schemas.microsoft.com/office/drawing/2014/main" id="{22AAF6BB-ED42-7757-66C8-C138ACB2BDE5}"/>
              </a:ext>
            </a:extLst>
          </p:cNvPr>
          <p:cNvPicPr>
            <a:picLocks noChangeAspect="1"/>
          </p:cNvPicPr>
          <p:nvPr/>
        </p:nvPicPr>
        <p:blipFill>
          <a:blip r:embed="rId2"/>
          <a:stretch>
            <a:fillRect/>
          </a:stretch>
        </p:blipFill>
        <p:spPr>
          <a:xfrm rot="278976">
            <a:off x="6663937" y="7857954"/>
            <a:ext cx="3395305" cy="3009811"/>
          </a:xfrm>
          <a:prstGeom prst="rect">
            <a:avLst/>
          </a:prstGeom>
        </p:spPr>
      </p:pic>
      <p:pic>
        <p:nvPicPr>
          <p:cNvPr id="12" name="Resim 11">
            <a:extLst>
              <a:ext uri="{FF2B5EF4-FFF2-40B4-BE49-F238E27FC236}">
                <a16:creationId xmlns:a16="http://schemas.microsoft.com/office/drawing/2014/main" id="{DAF936B2-7D1E-D902-238C-715FD1A20A94}"/>
              </a:ext>
            </a:extLst>
          </p:cNvPr>
          <p:cNvPicPr>
            <a:picLocks noChangeAspect="1"/>
          </p:cNvPicPr>
          <p:nvPr/>
        </p:nvPicPr>
        <p:blipFill>
          <a:blip r:embed="rId3"/>
          <a:stretch>
            <a:fillRect/>
          </a:stretch>
        </p:blipFill>
        <p:spPr>
          <a:xfrm>
            <a:off x="7720027" y="5285232"/>
            <a:ext cx="2854974" cy="3333149"/>
          </a:xfrm>
          <a:prstGeom prst="rect">
            <a:avLst/>
          </a:prstGeom>
        </p:spPr>
      </p:pic>
      <p:pic>
        <p:nvPicPr>
          <p:cNvPr id="14" name="Resim 13">
            <a:extLst>
              <a:ext uri="{FF2B5EF4-FFF2-40B4-BE49-F238E27FC236}">
                <a16:creationId xmlns:a16="http://schemas.microsoft.com/office/drawing/2014/main" id="{09CA7309-9407-BA47-E180-583C49670767}"/>
              </a:ext>
            </a:extLst>
          </p:cNvPr>
          <p:cNvPicPr>
            <a:picLocks noChangeAspect="1"/>
          </p:cNvPicPr>
          <p:nvPr/>
        </p:nvPicPr>
        <p:blipFill>
          <a:blip r:embed="rId4"/>
          <a:stretch>
            <a:fillRect/>
          </a:stretch>
        </p:blipFill>
        <p:spPr>
          <a:xfrm>
            <a:off x="5210987" y="4064090"/>
            <a:ext cx="3605506" cy="2398882"/>
          </a:xfrm>
          <a:prstGeom prst="rect">
            <a:avLst/>
          </a:prstGeom>
        </p:spPr>
      </p:pic>
      <p:pic>
        <p:nvPicPr>
          <p:cNvPr id="16" name="Resim 15">
            <a:extLst>
              <a:ext uri="{FF2B5EF4-FFF2-40B4-BE49-F238E27FC236}">
                <a16:creationId xmlns:a16="http://schemas.microsoft.com/office/drawing/2014/main" id="{C1E3DCC4-5F6A-F586-477E-AF679A89E4B8}"/>
              </a:ext>
            </a:extLst>
          </p:cNvPr>
          <p:cNvPicPr>
            <a:picLocks noChangeAspect="1"/>
          </p:cNvPicPr>
          <p:nvPr/>
        </p:nvPicPr>
        <p:blipFill>
          <a:blip r:embed="rId5"/>
          <a:stretch>
            <a:fillRect/>
          </a:stretch>
        </p:blipFill>
        <p:spPr>
          <a:xfrm>
            <a:off x="2981178" y="4915182"/>
            <a:ext cx="2854974" cy="3681415"/>
          </a:xfrm>
          <a:prstGeom prst="rect">
            <a:avLst/>
          </a:prstGeom>
        </p:spPr>
      </p:pic>
      <p:pic>
        <p:nvPicPr>
          <p:cNvPr id="18" name="Resim 17">
            <a:extLst>
              <a:ext uri="{FF2B5EF4-FFF2-40B4-BE49-F238E27FC236}">
                <a16:creationId xmlns:a16="http://schemas.microsoft.com/office/drawing/2014/main" id="{BE3E80AA-E60D-0720-7E1B-139D98DE8E59}"/>
              </a:ext>
            </a:extLst>
          </p:cNvPr>
          <p:cNvPicPr>
            <a:picLocks noChangeAspect="1"/>
          </p:cNvPicPr>
          <p:nvPr/>
        </p:nvPicPr>
        <p:blipFill>
          <a:blip r:embed="rId6"/>
          <a:stretch>
            <a:fillRect/>
          </a:stretch>
        </p:blipFill>
        <p:spPr>
          <a:xfrm>
            <a:off x="3767716" y="7942772"/>
            <a:ext cx="3380671" cy="2780365"/>
          </a:xfrm>
          <a:prstGeom prst="rect">
            <a:avLst/>
          </a:prstGeom>
        </p:spPr>
      </p:pic>
      <p:sp>
        <p:nvSpPr>
          <p:cNvPr id="19" name="Metin kutusu 18">
            <a:extLst>
              <a:ext uri="{FF2B5EF4-FFF2-40B4-BE49-F238E27FC236}">
                <a16:creationId xmlns:a16="http://schemas.microsoft.com/office/drawing/2014/main" id="{798C2DE3-1E84-9752-07A9-C509C2FE77C7}"/>
              </a:ext>
            </a:extLst>
          </p:cNvPr>
          <p:cNvSpPr txBox="1"/>
          <p:nvPr/>
        </p:nvSpPr>
        <p:spPr>
          <a:xfrm>
            <a:off x="5025171" y="4755699"/>
            <a:ext cx="3758030" cy="1200329"/>
          </a:xfrm>
          <a:prstGeom prst="rect">
            <a:avLst/>
          </a:prstGeom>
          <a:noFill/>
        </p:spPr>
        <p:txBody>
          <a:bodyPr wrap="square" rtlCol="0">
            <a:spAutoFit/>
          </a:bodyPr>
          <a:lstStyle/>
          <a:p>
            <a:pPr algn="ctr"/>
            <a:r>
              <a:rPr lang="tr-TR" sz="3600" b="1" dirty="0">
                <a:solidFill>
                  <a:schemeClr val="bg1"/>
                </a:solidFill>
              </a:rPr>
              <a:t>TÜRKÇE</a:t>
            </a:r>
          </a:p>
          <a:p>
            <a:pPr algn="ctr"/>
            <a:r>
              <a:rPr lang="tr-TR" sz="3600" b="1" dirty="0">
                <a:solidFill>
                  <a:schemeClr val="bg1"/>
                </a:solidFill>
              </a:rPr>
              <a:t>4</a:t>
            </a:r>
          </a:p>
        </p:txBody>
      </p:sp>
      <p:sp>
        <p:nvSpPr>
          <p:cNvPr id="20" name="Metin kutusu 19">
            <a:extLst>
              <a:ext uri="{FF2B5EF4-FFF2-40B4-BE49-F238E27FC236}">
                <a16:creationId xmlns:a16="http://schemas.microsoft.com/office/drawing/2014/main" id="{D2AB8BBE-8469-852E-C80B-05DEEADAF9CA}"/>
              </a:ext>
            </a:extLst>
          </p:cNvPr>
          <p:cNvSpPr txBox="1"/>
          <p:nvPr/>
        </p:nvSpPr>
        <p:spPr>
          <a:xfrm rot="4254759">
            <a:off x="7173731" y="6378096"/>
            <a:ext cx="3758030" cy="1200329"/>
          </a:xfrm>
          <a:prstGeom prst="rect">
            <a:avLst/>
          </a:prstGeom>
          <a:noFill/>
        </p:spPr>
        <p:txBody>
          <a:bodyPr wrap="square" rtlCol="0">
            <a:spAutoFit/>
          </a:bodyPr>
          <a:lstStyle/>
          <a:p>
            <a:pPr algn="ctr"/>
            <a:r>
              <a:rPr lang="tr-TR" sz="3600" b="1" dirty="0">
                <a:solidFill>
                  <a:schemeClr val="bg1"/>
                </a:solidFill>
              </a:rPr>
              <a:t>MATEMATİK</a:t>
            </a:r>
          </a:p>
          <a:p>
            <a:pPr algn="ctr"/>
            <a:r>
              <a:rPr lang="tr-TR" sz="3600" b="1" dirty="0">
                <a:solidFill>
                  <a:schemeClr val="bg1"/>
                </a:solidFill>
              </a:rPr>
              <a:t>4</a:t>
            </a:r>
          </a:p>
        </p:txBody>
      </p:sp>
      <p:sp>
        <p:nvSpPr>
          <p:cNvPr id="23" name="Metin kutusu 22">
            <a:extLst>
              <a:ext uri="{FF2B5EF4-FFF2-40B4-BE49-F238E27FC236}">
                <a16:creationId xmlns:a16="http://schemas.microsoft.com/office/drawing/2014/main" id="{EEBA0132-EE2C-AEBA-583F-4C7BDC3270BE}"/>
              </a:ext>
            </a:extLst>
          </p:cNvPr>
          <p:cNvSpPr txBox="1"/>
          <p:nvPr/>
        </p:nvSpPr>
        <p:spPr>
          <a:xfrm rot="9254109">
            <a:off x="6505011" y="8787492"/>
            <a:ext cx="3758030" cy="1200329"/>
          </a:xfrm>
          <a:prstGeom prst="rect">
            <a:avLst/>
          </a:prstGeom>
          <a:noFill/>
        </p:spPr>
        <p:txBody>
          <a:bodyPr wrap="square" rtlCol="0">
            <a:spAutoFit/>
          </a:bodyPr>
          <a:lstStyle/>
          <a:p>
            <a:pPr algn="ctr"/>
            <a:r>
              <a:rPr lang="tr-TR" sz="3600" b="1" dirty="0"/>
              <a:t>FEN BİLGİSİ</a:t>
            </a:r>
          </a:p>
          <a:p>
            <a:pPr algn="ctr"/>
            <a:r>
              <a:rPr lang="tr-TR" sz="3600" b="1" dirty="0"/>
              <a:t>4</a:t>
            </a:r>
          </a:p>
        </p:txBody>
      </p:sp>
      <p:sp>
        <p:nvSpPr>
          <p:cNvPr id="24" name="Metin kutusu 23">
            <a:extLst>
              <a:ext uri="{FF2B5EF4-FFF2-40B4-BE49-F238E27FC236}">
                <a16:creationId xmlns:a16="http://schemas.microsoft.com/office/drawing/2014/main" id="{E92BBD1E-6A03-927F-1EFE-FB6762191051}"/>
              </a:ext>
            </a:extLst>
          </p:cNvPr>
          <p:cNvSpPr txBox="1"/>
          <p:nvPr/>
        </p:nvSpPr>
        <p:spPr>
          <a:xfrm rot="12782108">
            <a:off x="3730749" y="8644549"/>
            <a:ext cx="3758030" cy="1200329"/>
          </a:xfrm>
          <a:prstGeom prst="rect">
            <a:avLst/>
          </a:prstGeom>
          <a:noFill/>
        </p:spPr>
        <p:txBody>
          <a:bodyPr wrap="square" rtlCol="0">
            <a:spAutoFit/>
          </a:bodyPr>
          <a:lstStyle/>
          <a:p>
            <a:pPr algn="ctr"/>
            <a:r>
              <a:rPr lang="tr-TR" sz="3600" b="1" dirty="0"/>
              <a:t>DİN KÜLTÜRÜ</a:t>
            </a:r>
          </a:p>
          <a:p>
            <a:pPr algn="ctr"/>
            <a:r>
              <a:rPr lang="tr-TR" sz="3600" b="1" dirty="0"/>
              <a:t>1</a:t>
            </a:r>
          </a:p>
        </p:txBody>
      </p:sp>
      <p:sp>
        <p:nvSpPr>
          <p:cNvPr id="25" name="Metin kutusu 24">
            <a:extLst>
              <a:ext uri="{FF2B5EF4-FFF2-40B4-BE49-F238E27FC236}">
                <a16:creationId xmlns:a16="http://schemas.microsoft.com/office/drawing/2014/main" id="{2129C345-EE0B-59DC-CEBB-F22C0924A196}"/>
              </a:ext>
            </a:extLst>
          </p:cNvPr>
          <p:cNvSpPr txBox="1"/>
          <p:nvPr/>
        </p:nvSpPr>
        <p:spPr>
          <a:xfrm rot="16779200">
            <a:off x="2773007" y="6140351"/>
            <a:ext cx="3758030" cy="1200329"/>
          </a:xfrm>
          <a:prstGeom prst="rect">
            <a:avLst/>
          </a:prstGeom>
          <a:noFill/>
        </p:spPr>
        <p:txBody>
          <a:bodyPr wrap="square" rtlCol="0">
            <a:spAutoFit/>
          </a:bodyPr>
          <a:lstStyle/>
          <a:p>
            <a:pPr algn="ctr"/>
            <a:r>
              <a:rPr lang="tr-TR" sz="3600" b="1" dirty="0"/>
              <a:t>İNKILAP</a:t>
            </a:r>
          </a:p>
          <a:p>
            <a:pPr algn="ctr"/>
            <a:r>
              <a:rPr lang="tr-TR" sz="3600" b="1" dirty="0"/>
              <a:t>1</a:t>
            </a:r>
          </a:p>
        </p:txBody>
      </p:sp>
      <p:sp>
        <p:nvSpPr>
          <p:cNvPr id="27" name="Metin kutusu 26">
            <a:extLst>
              <a:ext uri="{FF2B5EF4-FFF2-40B4-BE49-F238E27FC236}">
                <a16:creationId xmlns:a16="http://schemas.microsoft.com/office/drawing/2014/main" id="{C8954FA1-87A9-B2C3-5801-CFCB82239025}"/>
              </a:ext>
            </a:extLst>
          </p:cNvPr>
          <p:cNvSpPr txBox="1"/>
          <p:nvPr/>
        </p:nvSpPr>
        <p:spPr>
          <a:xfrm>
            <a:off x="5025171" y="6894973"/>
            <a:ext cx="3758030" cy="1200329"/>
          </a:xfrm>
          <a:prstGeom prst="rect">
            <a:avLst/>
          </a:prstGeom>
          <a:noFill/>
        </p:spPr>
        <p:txBody>
          <a:bodyPr wrap="square" rtlCol="0">
            <a:spAutoFit/>
          </a:bodyPr>
          <a:lstStyle/>
          <a:p>
            <a:pPr algn="ctr"/>
            <a:r>
              <a:rPr lang="tr-TR" sz="3600" b="1" dirty="0"/>
              <a:t>İNGİLİZCE</a:t>
            </a:r>
          </a:p>
          <a:p>
            <a:pPr algn="ctr"/>
            <a:r>
              <a:rPr lang="tr-TR" sz="3600" b="1" dirty="0"/>
              <a:t>4</a:t>
            </a:r>
          </a:p>
        </p:txBody>
      </p:sp>
      <p:pic>
        <p:nvPicPr>
          <p:cNvPr id="28" name="Resim 27">
            <a:extLst>
              <a:ext uri="{FF2B5EF4-FFF2-40B4-BE49-F238E27FC236}">
                <a16:creationId xmlns:a16="http://schemas.microsoft.com/office/drawing/2014/main" id="{4E795A2E-B7FD-5BC7-5BB9-7B5E10F9AD06}"/>
              </a:ext>
            </a:extLst>
          </p:cNvPr>
          <p:cNvPicPr>
            <a:picLocks noChangeAspect="1"/>
          </p:cNvPicPr>
          <p:nvPr/>
        </p:nvPicPr>
        <p:blipFill>
          <a:blip r:embed="rId7"/>
          <a:stretch>
            <a:fillRect/>
          </a:stretch>
        </p:blipFill>
        <p:spPr>
          <a:xfrm>
            <a:off x="9418319" y="9037846"/>
            <a:ext cx="4297681" cy="4256023"/>
          </a:xfrm>
          <a:prstGeom prst="rect">
            <a:avLst/>
          </a:prstGeom>
        </p:spPr>
      </p:pic>
    </p:spTree>
    <p:extLst>
      <p:ext uri="{BB962C8B-B14F-4D97-AF65-F5344CB8AC3E}">
        <p14:creationId xmlns:p14="http://schemas.microsoft.com/office/powerpoint/2010/main" val="398361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0" grpId="0"/>
      <p:bldP spid="23" grpId="0"/>
      <p:bldP spid="24" grpId="0"/>
      <p:bldP spid="25" grpId="0"/>
      <p:bldP spid="27" grpId="0"/>
    </p:bld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456</TotalTime>
  <Words>1222</Words>
  <Application>Microsoft Office PowerPoint</Application>
  <PresentationFormat>Özel</PresentationFormat>
  <Paragraphs>232</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Arial Black</vt:lpstr>
      <vt:lpstr>Calibri</vt:lpstr>
      <vt:lpstr>Calibri Light</vt:lpstr>
      <vt:lpstr>Roboto Condensed</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igdirram@outlook.com</dc:creator>
  <cp:lastModifiedBy>hp</cp:lastModifiedBy>
  <cp:revision>28</cp:revision>
  <dcterms:created xsi:type="dcterms:W3CDTF">2024-10-09T06:03:09Z</dcterms:created>
  <dcterms:modified xsi:type="dcterms:W3CDTF">2024-12-16T08:20:45Z</dcterms:modified>
</cp:coreProperties>
</file>